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05_B0188C3.xml" ContentType="application/vnd.ms-powerpoint.comments+xml"/>
  <Override PartName="/ppt/comments/modernComment_103_3149FE2A.xml" ContentType="application/vnd.ms-powerpoint.comments+xml"/>
  <Override PartName="/ppt/comments/modernComment_11B_D5CD8B18.xml" ContentType="application/vnd.ms-powerpoint.comments+xml"/>
  <Override PartName="/ppt/notesSlides/notesSlide2.xml" ContentType="application/vnd.openxmlformats-officedocument.presentationml.notesSlide+xml"/>
  <Override PartName="/ppt/comments/modernComment_11A_9EA444C8.xml" ContentType="application/vnd.ms-powerpoint.comments+xml"/>
  <Override PartName="/ppt/notesSlides/notesSlide3.xml" ContentType="application/vnd.openxmlformats-officedocument.presentationml.notesSlide+xml"/>
  <Override PartName="/ppt/comments/modernComment_102_9ADB6C49.xml" ContentType="application/vnd.ms-powerpoint.comments+xml"/>
  <Override PartName="/ppt/notesSlides/notesSlide4.xml" ContentType="application/vnd.openxmlformats-officedocument.presentationml.notesSlide+xml"/>
  <Override PartName="/ppt/comments/modernComment_123_3F63DD80.xml" ContentType="application/vnd.ms-powerpoint.comments+xml"/>
  <Override PartName="/ppt/notesSlides/notesSlide5.xml" ContentType="application/vnd.openxmlformats-officedocument.presentationml.notesSlide+xml"/>
  <Override PartName="/ppt/comments/modernComment_122_B0F13FDA.xml" ContentType="application/vnd.ms-powerpoint.comments+xml"/>
  <Override PartName="/ppt/notesSlides/notesSlide6.xml" ContentType="application/vnd.openxmlformats-officedocument.presentationml.notesSlide+xml"/>
  <Override PartName="/ppt/comments/modernComment_109_D86AED0C.xml" ContentType="application/vnd.ms-powerpoint.comments+xml"/>
  <Override PartName="/ppt/comments/modernComment_110_61863CD2.xml" ContentType="application/vnd.ms-powerpoint.comments+xml"/>
  <Override PartName="/ppt/comments/modernComment_111_1338244D.xml" ContentType="application/vnd.ms-powerpoint.comments+xml"/>
  <Override PartName="/ppt/comments/modernComment_112_2C84A115.xml" ContentType="application/vnd.ms-powerpoint.comments+xml"/>
  <Override PartName="/ppt/comments/modernComment_113_A8ADB98A.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4"/>
    <p:sldMasterId id="2147483720" r:id="rId5"/>
  </p:sldMasterIdLst>
  <p:notesMasterIdLst>
    <p:notesMasterId r:id="rId42"/>
  </p:notesMasterIdLst>
  <p:sldIdLst>
    <p:sldId id="256" r:id="rId6"/>
    <p:sldId id="261" r:id="rId7"/>
    <p:sldId id="259" r:id="rId8"/>
    <p:sldId id="283" r:id="rId9"/>
    <p:sldId id="282" r:id="rId10"/>
    <p:sldId id="260" r:id="rId11"/>
    <p:sldId id="258" r:id="rId12"/>
    <p:sldId id="288" r:id="rId13"/>
    <p:sldId id="289" r:id="rId14"/>
    <p:sldId id="291" r:id="rId15"/>
    <p:sldId id="290" r:id="rId16"/>
    <p:sldId id="300" r:id="rId17"/>
    <p:sldId id="265" r:id="rId18"/>
    <p:sldId id="266" r:id="rId19"/>
    <p:sldId id="270" r:id="rId20"/>
    <p:sldId id="292" r:id="rId21"/>
    <p:sldId id="293" r:id="rId22"/>
    <p:sldId id="294" r:id="rId23"/>
    <p:sldId id="296" r:id="rId24"/>
    <p:sldId id="295" r:id="rId25"/>
    <p:sldId id="297" r:id="rId26"/>
    <p:sldId id="298" r:id="rId27"/>
    <p:sldId id="267" r:id="rId28"/>
    <p:sldId id="268" r:id="rId29"/>
    <p:sldId id="287" r:id="rId30"/>
    <p:sldId id="271" r:id="rId31"/>
    <p:sldId id="272" r:id="rId32"/>
    <p:sldId id="273" r:id="rId33"/>
    <p:sldId id="274" r:id="rId34"/>
    <p:sldId id="275" r:id="rId35"/>
    <p:sldId id="276" r:id="rId36"/>
    <p:sldId id="277" r:id="rId37"/>
    <p:sldId id="278" r:id="rId38"/>
    <p:sldId id="279" r:id="rId39"/>
    <p:sldId id="299" r:id="rId40"/>
    <p:sldId id="284" r:id="rId41"/>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ção Padrão" id="{1EA647EF-EB4F-498B-BCBA-74334410ADA4}">
          <p14:sldIdLst>
            <p14:sldId id="256"/>
          </p14:sldIdLst>
        </p14:section>
        <p14:section name="Entendendo o problema" id="{E10B74B1-0F86-483C-877E-7732AE2C831F}">
          <p14:sldIdLst>
            <p14:sldId id="261"/>
            <p14:sldId id="259"/>
            <p14:sldId id="283"/>
            <p14:sldId id="282"/>
            <p14:sldId id="260"/>
            <p14:sldId id="258"/>
            <p14:sldId id="288"/>
            <p14:sldId id="289"/>
            <p14:sldId id="291"/>
            <p14:sldId id="290"/>
            <p14:sldId id="300"/>
          </p14:sldIdLst>
        </p14:section>
        <p14:section name="Anitrends" id="{46B159C1-12DF-4C6A-885F-368E7B501E7C}">
          <p14:sldIdLst>
            <p14:sldId id="265"/>
            <p14:sldId id="266"/>
          </p14:sldIdLst>
        </p14:section>
        <p14:section name="API e Django" id="{9088E71E-DB7E-4E8B-A452-175AB8DE8B6B}">
          <p14:sldIdLst>
            <p14:sldId id="270"/>
            <p14:sldId id="292"/>
            <p14:sldId id="293"/>
            <p14:sldId id="294"/>
            <p14:sldId id="296"/>
            <p14:sldId id="295"/>
            <p14:sldId id="297"/>
            <p14:sldId id="298"/>
          </p14:sldIdLst>
        </p14:section>
        <p14:section name="Usuário" id="{CB58DD14-18DA-410C-8375-D1F916039F74}">
          <p14:sldIdLst>
            <p14:sldId id="267"/>
            <p14:sldId id="268"/>
            <p14:sldId id="287"/>
          </p14:sldIdLst>
        </p14:section>
        <p14:section name="Styleguide" id="{B0EEC381-4737-42B0-955B-4F97414304DC}">
          <p14:sldIdLst>
            <p14:sldId id="271"/>
            <p14:sldId id="272"/>
            <p14:sldId id="273"/>
            <p14:sldId id="274"/>
            <p14:sldId id="275"/>
          </p14:sldIdLst>
        </p14:section>
        <p14:section name="Prototipagem" id="{C4AC7C5C-2345-4A6A-BD00-10D9F7361B78}">
          <p14:sldIdLst>
            <p14:sldId id="276"/>
            <p14:sldId id="277"/>
          </p14:sldIdLst>
        </p14:section>
        <p14:section name="Desafios do projeto/design" id="{8DA51A96-6A50-40F7-9549-F03C821C6A12}">
          <p14:sldIdLst>
            <p14:sldId id="278"/>
            <p14:sldId id="279"/>
          </p14:sldIdLst>
        </p14:section>
        <p14:section name="Desafios do projeto/backend" id="{8F6351F3-2E55-4C81-97FE-4188C800882C}">
          <p14:sldIdLst>
            <p14:sldId id="299"/>
          </p14:sldIdLst>
        </p14:section>
        <p14:section name="Próximos passos" id="{62DDF6A1-A54A-40D5-95AE-E71F05B4B8BD}">
          <p14:sldIdLst>
            <p14:sldId id="28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816174F-239D-C188-852A-A00960BFF344}" name="WENDELL PIRES GUARIENTO" initials="WPG" userId="WENDELL PIRES GUARIENTO" providerId="None"/>
  <p188:author id="{463EC9C3-E116-46C8-9908-292ECBA791D8}" name="WENDELL GUARIENTO" initials="WG" userId="WENDELL GUARIENTO" providerId="None"/>
  <p188:author id="{995AA3F9-D78B-C6B3-F19D-1321BAAA033B}" name="Wendell Guariento" initials="WG" userId="S::Wendell.Guariento@abcgrp.com.br::8251024f-79f6-4e97-bb28-22b0789c8341"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0EAD6"/>
    <a:srgbClr val="2D2D2D"/>
    <a:srgbClr val="EBEBEB"/>
    <a:srgbClr val="1C1D21"/>
    <a:srgbClr val="003C71"/>
    <a:srgbClr val="00518A"/>
    <a:srgbClr val="20619B"/>
    <a:srgbClr val="3C75B0"/>
    <a:srgbClr val="6161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3C979C-BCA8-4644-AA71-814BD02ECFB1}" v="112" dt="2022-06-25T12:17:19.629"/>
    <p1510:client id="{ED49AE6E-B1C2-46F8-A38F-42926E1D7D31}" v="381" dt="2022-06-25T00:42:48.1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88506" autoAdjust="0"/>
  </p:normalViewPr>
  <p:slideViewPr>
    <p:cSldViewPr snapToGrid="0">
      <p:cViewPr varScale="1">
        <p:scale>
          <a:sx n="62" d="100"/>
          <a:sy n="62" d="100"/>
        </p:scale>
        <p:origin x="97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presProps" Target="presProps.xml"/><Relationship Id="rId48" Type="http://schemas.microsoft.com/office/2018/10/relationships/authors" Target="author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s>
</file>

<file path=ppt/comments/modernComment_102_9ADB6C49.xml><?xml version="1.0" encoding="utf-8"?>
<p188:cmLst xmlns:a="http://schemas.openxmlformats.org/drawingml/2006/main" xmlns:r="http://schemas.openxmlformats.org/officeDocument/2006/relationships" xmlns:p188="http://schemas.microsoft.com/office/powerpoint/2018/8/main">
  <p188:cm id="{04DE5DDD-C4C9-46D5-9E0F-36D8CF8A210C}" authorId="{2816174F-239D-C188-852A-A00960BFF344}" created="2022-06-20T16:08:21.457">
    <pc:sldMkLst xmlns:pc="http://schemas.microsoft.com/office/powerpoint/2013/main/command">
      <pc:docMk/>
      <pc:sldMk cId="2598071369" sldId="258"/>
    </pc:sldMkLst>
    <p188:txBody>
      <a:bodyPr/>
      <a:lstStyle/>
      <a:p>
        <a:r>
          <a:rPr lang="pt-BR"/>
          <a:t>Contribuindo no alcance, as plataformas de streamings como a Netflix já tem em seu catalogo diversos doramas sul-coreanos e os próprios animes, como Naruto, que estreou dublado no inicio da pandemia e foi levado para os rankings de mais assistidos em algumas semanas de isolamento. Junta dela, temos o prime video que também expande seu catalogo para os animes, além de plataformas exclusivas, focadas em produções japonesas como a crunchyroll e funimation que possuem mais de 1000 séries de animes e que a cada vez mais cresce em conteúdo na medida que novas produções são lançadas</a:t>
        </a:r>
      </a:p>
    </p188:txBody>
  </p188:cm>
</p188:cmLst>
</file>

<file path=ppt/comments/modernComment_103_3149FE2A.xml><?xml version="1.0" encoding="utf-8"?>
<p188:cmLst xmlns:a="http://schemas.openxmlformats.org/drawingml/2006/main" xmlns:r="http://schemas.openxmlformats.org/officeDocument/2006/relationships" xmlns:p188="http://schemas.microsoft.com/office/powerpoint/2018/8/main">
  <p188:cm id="{ADAC51F2-7E01-4C4D-9A51-BC5A6BC02346}" authorId="{2816174F-239D-C188-852A-A00960BFF344}" created="2022-06-20T16:16:14.823">
    <pc:sldMkLst xmlns:pc="http://schemas.microsoft.com/office/powerpoint/2013/main/command">
      <pc:docMk/>
      <pc:sldMk cId="826932778" sldId="259"/>
    </pc:sldMkLst>
    <p188:txBody>
      <a:bodyPr/>
      <a:lstStyle/>
      <a:p>
        <a:r>
          <a:rPr lang="pt-BR"/>
          <a:t>E falando sobre lançamentos, precisamos entender como funciona o mercado de animes nessa questão. Por ano, temos 4 levas de novas produções, cada uma sendo marcada por estações climáticas. Cada temporada de lançamento tem em média 20 séries novas de animes. Ou seja, por ano, temos 80 animes novos.</a:t>
        </a:r>
      </a:p>
    </p188:txBody>
  </p188:cm>
</p188:cmLst>
</file>

<file path=ppt/comments/modernComment_105_B0188C3.xml><?xml version="1.0" encoding="utf-8"?>
<p188:cmLst xmlns:a="http://schemas.openxmlformats.org/drawingml/2006/main" xmlns:r="http://schemas.openxmlformats.org/officeDocument/2006/relationships" xmlns:p188="http://schemas.microsoft.com/office/powerpoint/2018/8/main">
  <p188:cm id="{8B2BBF04-5B43-4657-9C9A-061C70643641}" authorId="{2816174F-239D-C188-852A-A00960BFF344}" created="2022-06-20T16:04:02.084">
    <pc:sldMkLst xmlns:pc="http://schemas.microsoft.com/office/powerpoint/2013/main/command">
      <pc:docMk/>
      <pc:sldMk cId="184649923" sldId="261"/>
    </pc:sldMkLst>
    <p188:txBody>
      <a:bodyPr/>
      <a:lstStyle/>
      <a:p>
        <a:r>
          <a:rPr lang="pt-BR"/>
          <a:t>O anime faz parte da cultura asiática, no caso a japonesa, que tem se mesclado no nosso dia a dia, seja em comidas, músicas e no caso, em obras visuais como os próprios animes. Isso se deve a globalização, que nos conecta com todo o mundo e conteúdos diversos.</a:t>
        </a:r>
      </a:p>
    </p188:txBody>
  </p188:cm>
</p188:cmLst>
</file>

<file path=ppt/comments/modernComment_109_D86AED0C.xml><?xml version="1.0" encoding="utf-8"?>
<p188:cmLst xmlns:a="http://schemas.openxmlformats.org/drawingml/2006/main" xmlns:r="http://schemas.openxmlformats.org/officeDocument/2006/relationships" xmlns:p188="http://schemas.microsoft.com/office/powerpoint/2018/8/main">
  <p188:cm id="{94711EAB-8A6E-46FB-ABFB-856DC0F99D13}" authorId="{463EC9C3-E116-46C8-9908-292ECBA791D8}" created="2022-06-20T22:44:17.995">
    <pc:sldMkLst xmlns:pc="http://schemas.microsoft.com/office/powerpoint/2013/main/command">
      <pc:docMk/>
      <pc:sldMk cId="3630886156" sldId="265"/>
    </pc:sldMkLst>
    <p188:txBody>
      <a:bodyPr/>
      <a:lstStyle/>
      <a:p>
        <a:r>
          <a:rPr lang="pt-BR"/>
          <a:t>Mas é nesse problema que o anitrends nasce como solução. </a:t>
        </a:r>
      </a:p>
    </p188:txBody>
  </p188:cm>
</p188:cmLst>
</file>

<file path=ppt/comments/modernComment_110_61863CD2.xml><?xml version="1.0" encoding="utf-8"?>
<p188:cmLst xmlns:a="http://schemas.openxmlformats.org/drawingml/2006/main" xmlns:r="http://schemas.openxmlformats.org/officeDocument/2006/relationships" xmlns:p188="http://schemas.microsoft.com/office/powerpoint/2018/8/main">
  <p188:cm id="{8D136C26-525C-4A1B-B65D-73282ADB94A3}" authorId="{2816174F-239D-C188-852A-A00960BFF344}" created="2022-06-21T16:14:11.295">
    <pc:sldMkLst xmlns:pc="http://schemas.microsoft.com/office/powerpoint/2013/main/command">
      <pc:docMk/>
      <pc:sldMk cId="1636187346" sldId="272"/>
    </pc:sldMkLst>
    <p188:txBody>
      <a:bodyPr/>
      <a:lstStyle/>
      <a:p>
        <a:r>
          <a:rPr lang="pt-BR"/>
          <a:t>A escolha das cores foi baseado no que a mesma comunica para o usuário. A cor azul se associa com o pensamento racional, com a parte intelectual, além de sensações de paz, tranquilidade e quietude. A escolha das cores neutras foi para dar harmonia no contraste aos tons de azul.</a:t>
        </a:r>
      </a:p>
    </p188:txBody>
  </p188:cm>
</p188:cmLst>
</file>

<file path=ppt/comments/modernComment_111_1338244D.xml><?xml version="1.0" encoding="utf-8"?>
<p188:cmLst xmlns:a="http://schemas.openxmlformats.org/drawingml/2006/main" xmlns:r="http://schemas.openxmlformats.org/officeDocument/2006/relationships" xmlns:p188="http://schemas.microsoft.com/office/powerpoint/2018/8/main">
  <p188:cm id="{B3DADEAC-00ED-402C-BBEB-2F6E070CB72A}" authorId="{2816174F-239D-C188-852A-A00960BFF344}" created="2022-06-21T16:38:58.249">
    <pc:sldMkLst xmlns:pc="http://schemas.microsoft.com/office/powerpoint/2013/main/command">
      <pc:docMk/>
      <pc:sldMk cId="322446413" sldId="273"/>
    </pc:sldMkLst>
    <p188:txBody>
      <a:bodyPr/>
      <a:lstStyle/>
      <a:p>
        <a:r>
          <a:rPr lang="pt-BR"/>
          <a:t>Para as fontes principais da interface, utilizamos nunito para títulos e inter para o corpo, assim como para botões e caixas de texto</a:t>
        </a:r>
      </a:p>
    </p188:txBody>
  </p188:cm>
</p188:cmLst>
</file>

<file path=ppt/comments/modernComment_112_2C84A115.xml><?xml version="1.0" encoding="utf-8"?>
<p188:cmLst xmlns:a="http://schemas.openxmlformats.org/drawingml/2006/main" xmlns:r="http://schemas.openxmlformats.org/officeDocument/2006/relationships" xmlns:p188="http://schemas.microsoft.com/office/powerpoint/2018/8/main">
  <p188:cm id="{6C987209-834D-4C16-BE00-620E82428758}" authorId="{2816174F-239D-C188-852A-A00960BFF344}" created="2022-06-21T16:40:03.888">
    <pc:sldMkLst xmlns:pc="http://schemas.microsoft.com/office/powerpoint/2013/main/command">
      <pc:docMk/>
      <pc:sldMk cId="746889493" sldId="274"/>
    </pc:sldMkLst>
    <p188:txBody>
      <a:bodyPr/>
      <a:lstStyle/>
      <a:p>
        <a:r>
          <a:rPr lang="pt-BR"/>
          <a:t>Para os ícones alguns são prontos de plugins do próprio figma, outros foram criados, mas todos mantendo um alto grau de coerência com o mundo, digo em relação a outros sites e soluções. </a:t>
        </a:r>
      </a:p>
    </p188:txBody>
  </p188:cm>
</p188:cmLst>
</file>

<file path=ppt/comments/modernComment_113_A8ADB98A.xml><?xml version="1.0" encoding="utf-8"?>
<p188:cmLst xmlns:a="http://schemas.openxmlformats.org/drawingml/2006/main" xmlns:r="http://schemas.openxmlformats.org/officeDocument/2006/relationships" xmlns:p188="http://schemas.microsoft.com/office/powerpoint/2018/8/main">
  <p188:cm id="{82315BE3-6C52-4DCB-B2F7-1C584A6E7664}" authorId="{2816174F-239D-C188-852A-A00960BFF344}" created="2022-06-21T16:40:56.530">
    <pc:sldMkLst xmlns:pc="http://schemas.microsoft.com/office/powerpoint/2013/main/command">
      <pc:docMk/>
      <pc:sldMk cId="2829957514" sldId="275"/>
    </pc:sldMkLst>
    <p188:txBody>
      <a:bodyPr/>
      <a:lstStyle/>
      <a:p>
        <a:r>
          <a:rPr lang="pt-BR"/>
          <a:t>Para os botões utilizamos um esquema alto contraste pro usuário saber aonde ele clica e suas ações serem imediatamente reconhecidas</a:t>
        </a:r>
      </a:p>
    </p188:txBody>
  </p188:cm>
</p188:cmLst>
</file>

<file path=ppt/comments/modernComment_11A_9EA444C8.xml><?xml version="1.0" encoding="utf-8"?>
<p188:cmLst xmlns:a="http://schemas.openxmlformats.org/drawingml/2006/main" xmlns:r="http://schemas.openxmlformats.org/officeDocument/2006/relationships" xmlns:p188="http://schemas.microsoft.com/office/powerpoint/2018/8/main">
  <p188:cm id="{3394D891-AFF4-48E2-88CD-399174C0BBA9}" authorId="{2816174F-239D-C188-852A-A00960BFF344}" created="2022-06-21T11:22:11.930">
    <pc:sldMkLst xmlns:pc="http://schemas.microsoft.com/office/powerpoint/2013/main/command">
      <pc:docMk/>
      <pc:sldMk cId="2661565640" sldId="282"/>
    </pc:sldMkLst>
    <p188:txBody>
      <a:bodyPr/>
      <a:lstStyle/>
      <a:p>
        <a:r>
          <a:rPr lang="pt-BR"/>
          <a:t>Cada temporada de lançamento tem em média 20 séries novas de animes. Ou seja, por ano, temos 80 animes novos</a:t>
        </a:r>
      </a:p>
    </p188:txBody>
  </p188:cm>
</p188:cmLst>
</file>

<file path=ppt/comments/modernComment_11B_D5CD8B18.xml><?xml version="1.0" encoding="utf-8"?>
<p188:cmLst xmlns:a="http://schemas.openxmlformats.org/drawingml/2006/main" xmlns:r="http://schemas.openxmlformats.org/officeDocument/2006/relationships" xmlns:p188="http://schemas.microsoft.com/office/powerpoint/2018/8/main">
  <p188:cm id="{858ECB44-6D32-4B92-94AF-85099364C728}" authorId="{463EC9C3-E116-46C8-9908-292ECBA791D8}" created="2022-06-21T21:27:45.014">
    <pc:sldMkLst xmlns:pc="http://schemas.microsoft.com/office/powerpoint/2013/main/command">
      <pc:docMk/>
      <pc:sldMk cId="3587017496" sldId="283"/>
    </pc:sldMkLst>
    <p188:txBody>
      <a:bodyPr/>
      <a:lstStyle/>
      <a:p>
        <a:r>
          <a:rPr lang="pt-BR"/>
          <a:t>E falando sobre lançamentos, precisamos entender como funciona o mercado de animes nessa questão. Por ano, temos 4 levas de novas produções, cada uma sendo marcada por estações climáticas.</a:t>
        </a:r>
      </a:p>
    </p188:txBody>
  </p188:cm>
</p188:cmLst>
</file>

<file path=ppt/comments/modernComment_122_B0F13FDA.xml><?xml version="1.0" encoding="utf-8"?>
<p188:cmLst xmlns:a="http://schemas.openxmlformats.org/drawingml/2006/main" xmlns:r="http://schemas.openxmlformats.org/officeDocument/2006/relationships" xmlns:p188="http://schemas.microsoft.com/office/powerpoint/2018/8/main">
  <p188:cm id="{716576CA-6458-44E8-82C5-E4F39A827990}" authorId="{463EC9C3-E116-46C8-9908-292ECBA791D8}" created="2022-06-21T21:27:27.073">
    <pc:sldMkLst xmlns:pc="http://schemas.microsoft.com/office/powerpoint/2013/main/command">
      <pc:docMk/>
      <pc:sldMk cId="2968600538" sldId="290"/>
    </pc:sldMkLst>
    <p188:txBody>
      <a:bodyPr/>
      <a:lstStyle/>
      <a:p>
        <a:r>
          <a:rPr lang="pt-BR"/>
          <a:t>Quando falamos de naruto, ou dragon ball z ou pokémon, estamos falando de clássicos. Obras clássicas que até hoje, alguns estão no ranking de mais assistidos da história. Mas como podemos notar no exemplo da estreia de demon slayer, que desbancou o topo de vendas de naruto, os clássicos vendem, mas estamos falando de um mercado muito dinâmico, que ganha  novas dimensões na medida que novas produções são lançadas, e é nesse ponto que eu chego numa reflexão. Por ano temos 80 animes novos, 20 em cada temporada. Normalmente o pódio de visualizações é liderado por obras que já são consolidadas e possuem várias temporadas, e que acabam por não ser impactadas com o lançamento de novas séries, mas em vendas vemos que algo diferente ocorre. O público vai buscar pelo melhor que há no novo, como exemplo demon slayer. Então temos um panorama ai. De um lado eu tenho obras consolidadas que dificilmente vão sair de suas posições, e paralelo tenho novas produções que, não são tão populares de inicio, mas se forem boas é questão de tempo para o público ter acesso. O público tendo tendo conhecimento e gostando da obra, vai querer comprar tudo sobre o anime, pronto, minhas vendas irão subir. Mas como eu vou saber quais o anime do momento? Eu vou esperar o meu público vir perguntar se eu tenho pra depois comprar? Nesse meio tempo ele foi na concorrência, e o concorrente tinha o item que ele queria. O cliente não vai te indicar, ele vai indicar a loja que tinha o produto quando ele foi, procurar. </a:t>
        </a:r>
      </a:p>
    </p188:txBody>
  </p188:cm>
</p188:cmLst>
</file>

<file path=ppt/comments/modernComment_123_3F63DD80.xml><?xml version="1.0" encoding="utf-8"?>
<p188:cmLst xmlns:a="http://schemas.openxmlformats.org/drawingml/2006/main" xmlns:r="http://schemas.openxmlformats.org/officeDocument/2006/relationships" xmlns:p188="http://schemas.microsoft.com/office/powerpoint/2018/8/main">
  <p188:cm id="{CDE773FD-8CD4-49E1-805B-0A225C96C026}" authorId="{463EC9C3-E116-46C8-9908-292ECBA791D8}" created="2022-06-21T21:25:54.007">
    <pc:sldMkLst xmlns:pc="http://schemas.microsoft.com/office/powerpoint/2013/main/command">
      <pc:docMk/>
      <pc:sldMk cId="1063509376" sldId="291"/>
    </pc:sldMkLst>
    <p188:txBody>
      <a:bodyPr/>
      <a:lstStyle/>
      <a:p>
        <a:r>
          <a:rPr lang="pt-BR"/>
          <a:t>Como podemos ver, o consumo durante a pandemia teve uma resposta no mercado, potencializando as vendas de itens, como camisas, capas de celular, canecas, etc. e também se analisarmos a matéria, temos um algo interessante que é o rejuvenescimento do público. Durante a quarentena as crianças ficaram em casa na frente da tv maratonando netflix - que foi o que aconteceu com a netflix e o aumento da popularidade de naruto durante a mesma época. Agora, pós quarentena vemos as mesmas crianças que assistiam indo para as lojas e comprando qualquer item que tem a cara do naruto estampado. As crianças são os fãs fanáticos que vão pedir para os pais comprarem tudo, cadernos, mochilas, brinquedos e etc para reafirmar essa paixão pelo desenho. Ou seja, a pandemia trouxe uma grande leva de consumidores fieis desses produtos e que vão levar o carinho pelos animes por muito tempo.</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CC10E3-DA47-40A6-B0DE-207E98ED19C9}" type="datetimeFigureOut">
              <a:rPr lang="pt-BR" smtClean="0"/>
              <a:t>25/06/2022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2E7E08-E14C-4DAB-B6CA-FA97806CA771}" type="slidenum">
              <a:rPr lang="pt-BR" smtClean="0"/>
              <a:t>‹nº›</a:t>
            </a:fld>
            <a:endParaRPr lang="pt-BR"/>
          </a:p>
        </p:txBody>
      </p:sp>
    </p:spTree>
    <p:extLst>
      <p:ext uri="{BB962C8B-B14F-4D97-AF65-F5344CB8AC3E}">
        <p14:creationId xmlns:p14="http://schemas.microsoft.com/office/powerpoint/2010/main" val="3437514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2</a:t>
            </a:fld>
            <a:endParaRPr lang="pt-BR"/>
          </a:p>
        </p:txBody>
      </p:sp>
    </p:spTree>
    <p:extLst>
      <p:ext uri="{BB962C8B-B14F-4D97-AF65-F5344CB8AC3E}">
        <p14:creationId xmlns:p14="http://schemas.microsoft.com/office/powerpoint/2010/main" val="1073169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5</a:t>
            </a:fld>
            <a:endParaRPr lang="pt-BR"/>
          </a:p>
        </p:txBody>
      </p:sp>
    </p:spTree>
    <p:extLst>
      <p:ext uri="{BB962C8B-B14F-4D97-AF65-F5344CB8AC3E}">
        <p14:creationId xmlns:p14="http://schemas.microsoft.com/office/powerpoint/2010/main" val="107911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7</a:t>
            </a:fld>
            <a:endParaRPr lang="pt-BR"/>
          </a:p>
        </p:txBody>
      </p:sp>
    </p:spTree>
    <p:extLst>
      <p:ext uri="{BB962C8B-B14F-4D97-AF65-F5344CB8AC3E}">
        <p14:creationId xmlns:p14="http://schemas.microsoft.com/office/powerpoint/2010/main" val="1307305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10</a:t>
            </a:fld>
            <a:endParaRPr lang="pt-BR"/>
          </a:p>
        </p:txBody>
      </p:sp>
    </p:spTree>
    <p:extLst>
      <p:ext uri="{BB962C8B-B14F-4D97-AF65-F5344CB8AC3E}">
        <p14:creationId xmlns:p14="http://schemas.microsoft.com/office/powerpoint/2010/main" val="41731120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11</a:t>
            </a:fld>
            <a:endParaRPr lang="pt-BR"/>
          </a:p>
        </p:txBody>
      </p:sp>
    </p:spTree>
    <p:extLst>
      <p:ext uri="{BB962C8B-B14F-4D97-AF65-F5344CB8AC3E}">
        <p14:creationId xmlns:p14="http://schemas.microsoft.com/office/powerpoint/2010/main" val="3153408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992E7E08-E14C-4DAB-B6CA-FA97806CA771}" type="slidenum">
              <a:rPr lang="pt-BR" smtClean="0"/>
              <a:t>12</a:t>
            </a:fld>
            <a:endParaRPr lang="pt-BR"/>
          </a:p>
        </p:txBody>
      </p:sp>
    </p:spTree>
    <p:extLst>
      <p:ext uri="{BB962C8B-B14F-4D97-AF65-F5344CB8AC3E}">
        <p14:creationId xmlns:p14="http://schemas.microsoft.com/office/powerpoint/2010/main" val="1659120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94935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91228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18047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AC774D-0D80-99F7-D855-0647FA191F4B}"/>
              </a:ext>
            </a:extLst>
          </p:cNvPr>
          <p:cNvSpPr>
            <a:spLocks noGrp="1"/>
          </p:cNvSpPr>
          <p:nvPr>
            <p:ph type="ctrTitle"/>
          </p:nvPr>
        </p:nvSpPr>
        <p:spPr>
          <a:xfrm>
            <a:off x="555008" y="1122362"/>
            <a:ext cx="5395415" cy="4135437"/>
          </a:xfrm>
        </p:spPr>
        <p:txBody>
          <a:bodyPr anchor="b">
            <a:normAutofit/>
          </a:bodyPr>
          <a:lstStyle>
            <a:lvl1pPr algn="ctr">
              <a:defRPr sz="7200" b="0">
                <a:latin typeface="Nunito" pitchFamily="2" charset="0"/>
              </a:defRPr>
            </a:lvl1pPr>
          </a:lstStyle>
          <a:p>
            <a:r>
              <a:rPr lang="pt-BR"/>
              <a:t>Clique para editar o título Mestre</a:t>
            </a:r>
            <a:endParaRPr lang="pt-BR" dirty="0"/>
          </a:p>
        </p:txBody>
      </p:sp>
      <p:sp>
        <p:nvSpPr>
          <p:cNvPr id="3" name="Subtítulo 2">
            <a:extLst>
              <a:ext uri="{FF2B5EF4-FFF2-40B4-BE49-F238E27FC236}">
                <a16:creationId xmlns:a16="http://schemas.microsoft.com/office/drawing/2014/main" id="{C71C279A-7323-1376-16F5-A4443C6249D3}"/>
              </a:ext>
            </a:extLst>
          </p:cNvPr>
          <p:cNvSpPr>
            <a:spLocks noGrp="1"/>
          </p:cNvSpPr>
          <p:nvPr>
            <p:ph type="subTitle" idx="1"/>
          </p:nvPr>
        </p:nvSpPr>
        <p:spPr>
          <a:xfrm>
            <a:off x="7064991" y="1122363"/>
            <a:ext cx="4572000" cy="4135437"/>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pt-BR" dirty="0"/>
          </a:p>
        </p:txBody>
      </p:sp>
      <p:sp>
        <p:nvSpPr>
          <p:cNvPr id="4" name="Espaço Reservado para Data 3">
            <a:extLst>
              <a:ext uri="{FF2B5EF4-FFF2-40B4-BE49-F238E27FC236}">
                <a16:creationId xmlns:a16="http://schemas.microsoft.com/office/drawing/2014/main" id="{5C75A850-6AD5-6433-C1F1-818BBEB7FF9A}"/>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B69F55AE-6E48-EC4D-F29D-B3012F006D7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A4C91FF-7BA3-102B-D962-6F46A563B51D}"/>
              </a:ext>
            </a:extLst>
          </p:cNvPr>
          <p:cNvSpPr>
            <a:spLocks noGrp="1"/>
          </p:cNvSpPr>
          <p:nvPr>
            <p:ph type="sldNum" sz="quarter" idx="12"/>
          </p:nvPr>
        </p:nvSpPr>
        <p:spPr/>
        <p:txBody>
          <a:bodyPr/>
          <a:lstStyle/>
          <a:p>
            <a:fld id="{553CE400-2DE5-4EC2-9633-2786E4284CB3}" type="slidenum">
              <a:rPr lang="pt-BR" smtClean="0"/>
              <a:t>‹nº›</a:t>
            </a:fld>
            <a:endParaRPr lang="pt-BR"/>
          </a:p>
        </p:txBody>
      </p:sp>
      <p:sp>
        <p:nvSpPr>
          <p:cNvPr id="8" name="Elipse 6">
            <a:extLst>
              <a:ext uri="{FF2B5EF4-FFF2-40B4-BE49-F238E27FC236}">
                <a16:creationId xmlns:a16="http://schemas.microsoft.com/office/drawing/2014/main" id="{A4AC6B6B-B715-E71A-80D2-3547170A34B8}"/>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ECD883D1-9DC4-6D22-97B4-B12491D7AFDA}"/>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80179D05-79EF-5189-473B-93D3512C1A9D}"/>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4" name="Elipse 6">
            <a:extLst>
              <a:ext uri="{FF2B5EF4-FFF2-40B4-BE49-F238E27FC236}">
                <a16:creationId xmlns:a16="http://schemas.microsoft.com/office/drawing/2014/main" id="{0E155A47-1F3B-0C0B-A891-2726E43A9018}"/>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1827478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823014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873824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117172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527075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111714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04702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42583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8C76B6-C716-C89B-C7D0-FA2C504F3AD4}"/>
              </a:ext>
            </a:extLst>
          </p:cNvPr>
          <p:cNvSpPr>
            <a:spLocks noGrp="1"/>
          </p:cNvSpPr>
          <p:nvPr>
            <p:ph type="title"/>
          </p:nvPr>
        </p:nvSpPr>
        <p:spPr>
          <a:xfrm>
            <a:off x="838200" y="983456"/>
            <a:ext cx="5057633" cy="5193507"/>
          </a:xfrm>
        </p:spPr>
        <p:txBody>
          <a:bodyPr>
            <a:normAutofit/>
          </a:bodyPr>
          <a:lstStyle>
            <a:lvl1pPr>
              <a:defRPr sz="7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778620D7-2004-B6D7-C288-354321F04705}"/>
              </a:ext>
            </a:extLst>
          </p:cNvPr>
          <p:cNvSpPr>
            <a:spLocks noGrp="1"/>
          </p:cNvSpPr>
          <p:nvPr>
            <p:ph idx="1"/>
          </p:nvPr>
        </p:nvSpPr>
        <p:spPr>
          <a:xfrm>
            <a:off x="6196084" y="983455"/>
            <a:ext cx="5157716" cy="519350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pt-BR" dirty="0"/>
          </a:p>
        </p:txBody>
      </p:sp>
      <p:sp>
        <p:nvSpPr>
          <p:cNvPr id="4" name="Espaço Reservado para Data 3">
            <a:extLst>
              <a:ext uri="{FF2B5EF4-FFF2-40B4-BE49-F238E27FC236}">
                <a16:creationId xmlns:a16="http://schemas.microsoft.com/office/drawing/2014/main" id="{05CDC648-0B19-3762-81CE-F7C5297D06D3}"/>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A5D434E6-C486-7A0D-3A6F-24054D94A83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816C1F37-E19B-C937-D195-3D1701FB475E}"/>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7964033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677147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B89913-08DA-E833-2EDC-27267CFFFDC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5A521834-8D67-2FD0-D80F-E47237CF2B9A}"/>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D8B8103-9722-9F95-BA40-30F4B11D0B4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F1D81278-CBDC-F575-4529-32D37E318F0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F60DA4-DDB4-B2DF-72DF-25B86EBF4C2D}"/>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05858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7965AD0-6008-6E7E-0AC9-28365BC60481}"/>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D904DE96-CBAC-2AFF-3F69-A0804F1CD73F}"/>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A7DE800-7791-8609-001E-98B05207EC8E}"/>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2B3B211B-F32E-0298-C189-7334962B956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E3C41B1-A7E7-FD9C-8B7C-17840A05DD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1154487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406ED-15E6-9B18-920F-862953B2C55D}"/>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pt-BR" dirty="0"/>
          </a:p>
        </p:txBody>
      </p:sp>
      <p:sp>
        <p:nvSpPr>
          <p:cNvPr id="3" name="Espaço Reservado para Texto 2">
            <a:extLst>
              <a:ext uri="{FF2B5EF4-FFF2-40B4-BE49-F238E27FC236}">
                <a16:creationId xmlns:a16="http://schemas.microsoft.com/office/drawing/2014/main" id="{627C2B84-203D-DD2C-20F9-C365EF71AD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DE4CC98-B118-752C-6C85-DFF635ED304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E7DAC033-E5E1-430A-A03F-7E8EF124AC7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9D0B5CC-7C31-5F27-B31C-1C2F8D6AAED2}"/>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617415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5AF430-FE67-D37A-F565-0877554786E0}"/>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1A43001D-0A89-040F-416E-53C60AA80F3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4DA72095-69B6-8893-DD82-5BD247002CD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8D71A1E8-9C0B-F8CF-0AC1-625E13878967}"/>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62E960BF-3721-7D8F-13EE-319DFFDAD8EB}"/>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C46199F-708F-E04B-3724-8BD7FD2FC2D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694499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CC27DA-C5EB-0D05-8A05-D15EA87D222A}"/>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F2FA8459-9755-9A89-9AB4-2D7BF67062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01C772FE-1273-6241-D8D1-9B5B2E6F3E8C}"/>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E5C0C89-3457-0A9E-AC8B-F08D30904E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DE0D4704-9A30-F25E-8882-D6E6D18BB247}"/>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BA87381-5E56-2DA0-A882-7C9C9168063B}"/>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8" name="Espaço Reservado para Rodapé 7">
            <a:extLst>
              <a:ext uri="{FF2B5EF4-FFF2-40B4-BE49-F238E27FC236}">
                <a16:creationId xmlns:a16="http://schemas.microsoft.com/office/drawing/2014/main" id="{05A706E2-7F8A-378A-09F8-255A17749622}"/>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1679B516-C5CB-86FD-9260-25888D79DF1F}"/>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66573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4F9B2-1745-05F2-69A1-91B1082FA4E3}"/>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1BECEE9-603A-E53B-82AF-7F419FFE338E}"/>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4" name="Espaço Reservado para Rodapé 3">
            <a:extLst>
              <a:ext uri="{FF2B5EF4-FFF2-40B4-BE49-F238E27FC236}">
                <a16:creationId xmlns:a16="http://schemas.microsoft.com/office/drawing/2014/main" id="{3429434B-3B27-776D-220D-CE811B43FA30}"/>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7AA0A020-F804-B4B1-BA2A-E354BD7AA06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7212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64D454BC-80BB-0BF2-2C22-AE9B7C3D9FDB}"/>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3" name="Espaço Reservado para Rodapé 2">
            <a:extLst>
              <a:ext uri="{FF2B5EF4-FFF2-40B4-BE49-F238E27FC236}">
                <a16:creationId xmlns:a16="http://schemas.microsoft.com/office/drawing/2014/main" id="{AFBE80E7-C733-98DF-4D2A-C304057B6CB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F2929F4B-D6BE-D275-2404-36E00E22AA81}"/>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3355546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6121E2-571A-8F2D-6A57-F9384B58E6B1}"/>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BDE2D1E9-BF0C-9FB9-96BB-11C92A8540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994B014B-9A33-8C83-4597-3ACB30327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CE3A75AC-7575-1FA2-FE6F-072A93D8B780}"/>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87EDD007-DDBA-0D94-E75D-3C8BD43F3CE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B2DC49E3-86E4-4418-EC9F-156DC1FFF36B}"/>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4124051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9F73A-DE45-1652-2903-0ADD2FD1EB0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1C8D6A53-3618-0AEC-4DFE-340C844143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p>
        </p:txBody>
      </p:sp>
      <p:sp>
        <p:nvSpPr>
          <p:cNvPr id="4" name="Espaço Reservado para Texto 3">
            <a:extLst>
              <a:ext uri="{FF2B5EF4-FFF2-40B4-BE49-F238E27FC236}">
                <a16:creationId xmlns:a16="http://schemas.microsoft.com/office/drawing/2014/main" id="{989A0EFA-786E-F714-6DCF-73F1073B93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636DC47-50FE-BE6F-8674-991568845755}"/>
              </a:ext>
            </a:extLst>
          </p:cNvPr>
          <p:cNvSpPr>
            <a:spLocks noGrp="1"/>
          </p:cNvSpPr>
          <p:nvPr>
            <p:ph type="dt" sz="half" idx="10"/>
          </p:nvPr>
        </p:nvSpPr>
        <p:spPr/>
        <p:txBody>
          <a:bodyPr/>
          <a:lstStyle/>
          <a:p>
            <a:fld id="{C3934400-E4F7-4ED8-94B5-0C4110F0D8F5}" type="datetimeFigureOut">
              <a:rPr lang="pt-BR" smtClean="0"/>
              <a:t>25/06/2022</a:t>
            </a:fld>
            <a:endParaRPr lang="pt-BR"/>
          </a:p>
        </p:txBody>
      </p:sp>
      <p:sp>
        <p:nvSpPr>
          <p:cNvPr id="6" name="Espaço Reservado para Rodapé 5">
            <a:extLst>
              <a:ext uri="{FF2B5EF4-FFF2-40B4-BE49-F238E27FC236}">
                <a16:creationId xmlns:a16="http://schemas.microsoft.com/office/drawing/2014/main" id="{48820F69-6CB0-701C-C118-6FCF7DFDE94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397428B8-9C06-F03E-8EB0-06412B1D04FA}"/>
              </a:ext>
            </a:extLst>
          </p:cNvPr>
          <p:cNvSpPr>
            <a:spLocks noGrp="1"/>
          </p:cNvSpPr>
          <p:nvPr>
            <p:ph type="sldNum" sz="quarter" idx="12"/>
          </p:nvPr>
        </p:nvSpPr>
        <p:spPr/>
        <p:txBody>
          <a:bodyPr/>
          <a:lstStyle/>
          <a:p>
            <a:fld id="{553CE400-2DE5-4EC2-9633-2786E4284CB3}" type="slidenum">
              <a:rPr lang="pt-BR" smtClean="0"/>
              <a:t>‹nº›</a:t>
            </a:fld>
            <a:endParaRPr lang="pt-BR"/>
          </a:p>
        </p:txBody>
      </p:sp>
    </p:spTree>
    <p:extLst>
      <p:ext uri="{BB962C8B-B14F-4D97-AF65-F5344CB8AC3E}">
        <p14:creationId xmlns:p14="http://schemas.microsoft.com/office/powerpoint/2010/main" val="2592182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C75B0"/>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9" name="Elipse 6">
            <a:extLst>
              <a:ext uri="{FF2B5EF4-FFF2-40B4-BE49-F238E27FC236}">
                <a16:creationId xmlns:a16="http://schemas.microsoft.com/office/drawing/2014/main" id="{B620BD4D-3891-ABB9-3839-F2E2E772CA49}"/>
              </a:ext>
            </a:extLst>
          </p:cNvPr>
          <p:cNvSpPr/>
          <p:nvPr/>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0" name="Elipse 6">
            <a:extLst>
              <a:ext uri="{FF2B5EF4-FFF2-40B4-BE49-F238E27FC236}">
                <a16:creationId xmlns:a16="http://schemas.microsoft.com/office/drawing/2014/main" id="{0AC845D5-12EB-DB85-4248-2AF5ABCF2B3D}"/>
              </a:ext>
            </a:extLst>
          </p:cNvPr>
          <p:cNvSpPr/>
          <p:nvPr/>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Elipse 6">
            <a:extLst>
              <a:ext uri="{FF2B5EF4-FFF2-40B4-BE49-F238E27FC236}">
                <a16:creationId xmlns:a16="http://schemas.microsoft.com/office/drawing/2014/main" id="{FE3FF73E-B73A-DD5E-6C62-64CDA01A4143}"/>
              </a:ext>
            </a:extLst>
          </p:cNvPr>
          <p:cNvSpPr/>
          <p:nvPr/>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Elipse 6">
            <a:extLst>
              <a:ext uri="{FF2B5EF4-FFF2-40B4-BE49-F238E27FC236}">
                <a16:creationId xmlns:a16="http://schemas.microsoft.com/office/drawing/2014/main" id="{0ECC743D-5922-45AD-EF96-E6143EC407FC}"/>
              </a:ext>
            </a:extLst>
          </p:cNvPr>
          <p:cNvSpPr/>
          <p:nvPr/>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39984026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7200" kern="1200">
          <a:solidFill>
            <a:schemeClr val="bg1"/>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04A751C-68A3-8607-4269-AA02C0F9E9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pt-BR" dirty="0"/>
              <a:t>Clique para editar o título Mestre</a:t>
            </a:r>
          </a:p>
        </p:txBody>
      </p:sp>
      <p:sp>
        <p:nvSpPr>
          <p:cNvPr id="3" name="Espaço Reservado para Texto 2">
            <a:extLst>
              <a:ext uri="{FF2B5EF4-FFF2-40B4-BE49-F238E27FC236}">
                <a16:creationId xmlns:a16="http://schemas.microsoft.com/office/drawing/2014/main" id="{17E9F905-1953-D0A3-5A02-F7A9ECACDFD4}"/>
              </a:ext>
            </a:extLst>
          </p:cNvPr>
          <p:cNvSpPr>
            <a:spLocks noGrp="1"/>
          </p:cNvSpPr>
          <p:nvPr>
            <p:ph type="body" idx="1"/>
          </p:nvPr>
        </p:nvSpPr>
        <p:spPr>
          <a:xfrm>
            <a:off x="838200" y="1825625"/>
            <a:ext cx="10515600" cy="4351338"/>
          </a:xfrm>
          <a:prstGeom prst="rect">
            <a:avLst/>
          </a:prstGeom>
        </p:spPr>
        <p:txBody>
          <a:bodyPr vert="horz" lIns="91440" tIns="45720" rIns="91440" bIns="45720" rtlCol="0" anchor="ctr">
            <a:normAutofit/>
          </a:bodyPr>
          <a:lstStyle/>
          <a:p>
            <a:pPr lvl="0"/>
            <a:r>
              <a:rPr lang="pt-BR" dirty="0"/>
              <a:t>Clique para editar os estilos de texto Mestres</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a:extLst>
              <a:ext uri="{FF2B5EF4-FFF2-40B4-BE49-F238E27FC236}">
                <a16:creationId xmlns:a16="http://schemas.microsoft.com/office/drawing/2014/main" id="{37170BB2-6426-34EB-62FF-E0E1F367217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934400-E4F7-4ED8-94B5-0C4110F0D8F5}" type="datetimeFigureOut">
              <a:rPr lang="pt-BR" smtClean="0"/>
              <a:t>25/06/2022</a:t>
            </a:fld>
            <a:endParaRPr lang="pt-BR"/>
          </a:p>
        </p:txBody>
      </p:sp>
      <p:sp>
        <p:nvSpPr>
          <p:cNvPr id="5" name="Espaço Reservado para Rodapé 4">
            <a:extLst>
              <a:ext uri="{FF2B5EF4-FFF2-40B4-BE49-F238E27FC236}">
                <a16:creationId xmlns:a16="http://schemas.microsoft.com/office/drawing/2014/main" id="{B79FD33D-1F97-EDF2-4783-3062469457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AC331C1-15E6-9EE9-9884-DF9D87340B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3CE400-2DE5-4EC2-9633-2786E4284CB3}" type="slidenum">
              <a:rPr lang="pt-BR" smtClean="0"/>
              <a:t>‹nº›</a:t>
            </a:fld>
            <a:endParaRPr lang="pt-BR"/>
          </a:p>
        </p:txBody>
      </p:sp>
      <p:sp>
        <p:nvSpPr>
          <p:cNvPr id="7" name="Elipse 6">
            <a:extLst>
              <a:ext uri="{FF2B5EF4-FFF2-40B4-BE49-F238E27FC236}">
                <a16:creationId xmlns:a16="http://schemas.microsoft.com/office/drawing/2014/main" id="{1FD487E1-22D8-D3DB-1B10-4AA66EDA1589}"/>
              </a:ext>
            </a:extLst>
          </p:cNvPr>
          <p:cNvSpPr/>
          <p:nvPr userDrawn="1"/>
        </p:nvSpPr>
        <p:spPr>
          <a:xfrm>
            <a:off x="6295246" y="1010324"/>
            <a:ext cx="5341891" cy="4524292"/>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Elipse 6">
            <a:extLst>
              <a:ext uri="{FF2B5EF4-FFF2-40B4-BE49-F238E27FC236}">
                <a16:creationId xmlns:a16="http://schemas.microsoft.com/office/drawing/2014/main" id="{455A4AA6-18DA-C17C-95D5-79C0602E77E1}"/>
              </a:ext>
            </a:extLst>
          </p:cNvPr>
          <p:cNvSpPr/>
          <p:nvPr userDrawn="1"/>
        </p:nvSpPr>
        <p:spPr>
          <a:xfrm>
            <a:off x="554863" y="1010324"/>
            <a:ext cx="1015119" cy="859751"/>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3" name="Elipse 6">
            <a:extLst>
              <a:ext uri="{FF2B5EF4-FFF2-40B4-BE49-F238E27FC236}">
                <a16:creationId xmlns:a16="http://schemas.microsoft.com/office/drawing/2014/main" id="{CE813B5D-B55F-2636-6E71-05ECDD4D257A}"/>
              </a:ext>
            </a:extLst>
          </p:cNvPr>
          <p:cNvSpPr/>
          <p:nvPr userDrawn="1"/>
        </p:nvSpPr>
        <p:spPr>
          <a:xfrm>
            <a:off x="472309" y="610741"/>
            <a:ext cx="365891" cy="309890"/>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Elipse 6">
            <a:extLst>
              <a:ext uri="{FF2B5EF4-FFF2-40B4-BE49-F238E27FC236}">
                <a16:creationId xmlns:a16="http://schemas.microsoft.com/office/drawing/2014/main" id="{9F472924-D66B-062B-74FF-25C52A9A1F5A}"/>
              </a:ext>
            </a:extLst>
          </p:cNvPr>
          <p:cNvSpPr/>
          <p:nvPr userDrawn="1"/>
        </p:nvSpPr>
        <p:spPr>
          <a:xfrm>
            <a:off x="1137293" y="305619"/>
            <a:ext cx="605665" cy="512965"/>
          </a:xfrm>
          <a:custGeom>
            <a:avLst/>
            <a:gdLst>
              <a:gd name="connsiteX0" fmla="*/ 0 w 5341007"/>
              <a:gd name="connsiteY0" fmla="*/ 2253916 h 4507832"/>
              <a:gd name="connsiteX1" fmla="*/ 2670504 w 5341007"/>
              <a:gd name="connsiteY1" fmla="*/ 0 h 4507832"/>
              <a:gd name="connsiteX2" fmla="*/ 5341008 w 5341007"/>
              <a:gd name="connsiteY2" fmla="*/ 2253916 h 4507832"/>
              <a:gd name="connsiteX3" fmla="*/ 2670504 w 5341007"/>
              <a:gd name="connsiteY3" fmla="*/ 4507832 h 4507832"/>
              <a:gd name="connsiteX4" fmla="*/ 0 w 5341007"/>
              <a:gd name="connsiteY4" fmla="*/ 2253916 h 4507832"/>
              <a:gd name="connsiteX0" fmla="*/ 0 w 5341008"/>
              <a:gd name="connsiteY0" fmla="*/ 2270287 h 4524203"/>
              <a:gd name="connsiteX1" fmla="*/ 2670504 w 5341008"/>
              <a:gd name="connsiteY1" fmla="*/ 16371 h 4524203"/>
              <a:gd name="connsiteX2" fmla="*/ 5341008 w 5341008"/>
              <a:gd name="connsiteY2" fmla="*/ 2270287 h 4524203"/>
              <a:gd name="connsiteX3" fmla="*/ 2670504 w 5341008"/>
              <a:gd name="connsiteY3" fmla="*/ 4524203 h 4524203"/>
              <a:gd name="connsiteX4" fmla="*/ 0 w 5341008"/>
              <a:gd name="connsiteY4" fmla="*/ 2270287 h 4524203"/>
              <a:gd name="connsiteX0" fmla="*/ 475 w 5341483"/>
              <a:gd name="connsiteY0" fmla="*/ 2270287 h 4524203"/>
              <a:gd name="connsiteX1" fmla="*/ 2670979 w 5341483"/>
              <a:gd name="connsiteY1" fmla="*/ 16371 h 4524203"/>
              <a:gd name="connsiteX2" fmla="*/ 5341483 w 5341483"/>
              <a:gd name="connsiteY2" fmla="*/ 2270287 h 4524203"/>
              <a:gd name="connsiteX3" fmla="*/ 2670979 w 5341483"/>
              <a:gd name="connsiteY3" fmla="*/ 4524203 h 4524203"/>
              <a:gd name="connsiteX4" fmla="*/ 475 w 5341483"/>
              <a:gd name="connsiteY4" fmla="*/ 2270287 h 4524203"/>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746"/>
              <a:gd name="connsiteY0" fmla="*/ 2270287 h 4524292"/>
              <a:gd name="connsiteX1" fmla="*/ 2671242 w 5341746"/>
              <a:gd name="connsiteY1" fmla="*/ 16371 h 4524292"/>
              <a:gd name="connsiteX2" fmla="*/ 5341746 w 5341746"/>
              <a:gd name="connsiteY2" fmla="*/ 2270287 h 4524292"/>
              <a:gd name="connsiteX3" fmla="*/ 2671242 w 5341746"/>
              <a:gd name="connsiteY3" fmla="*/ 4524203 h 4524292"/>
              <a:gd name="connsiteX4" fmla="*/ 738 w 5341746"/>
              <a:gd name="connsiteY4" fmla="*/ 2270287 h 4524292"/>
              <a:gd name="connsiteX0" fmla="*/ 738 w 5341891"/>
              <a:gd name="connsiteY0" fmla="*/ 2270287 h 4524292"/>
              <a:gd name="connsiteX1" fmla="*/ 2671242 w 5341891"/>
              <a:gd name="connsiteY1" fmla="*/ 16371 h 4524292"/>
              <a:gd name="connsiteX2" fmla="*/ 5341746 w 5341891"/>
              <a:gd name="connsiteY2" fmla="*/ 2270287 h 4524292"/>
              <a:gd name="connsiteX3" fmla="*/ 2671242 w 5341891"/>
              <a:gd name="connsiteY3" fmla="*/ 4524203 h 4524292"/>
              <a:gd name="connsiteX4" fmla="*/ 738 w 5341891"/>
              <a:gd name="connsiteY4" fmla="*/ 2270287 h 4524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1891" h="4524292">
                <a:moveTo>
                  <a:pt x="738" y="2270287"/>
                </a:moveTo>
                <a:cubicBezTo>
                  <a:pt x="28873" y="1658530"/>
                  <a:pt x="164397" y="186188"/>
                  <a:pt x="2671242" y="16371"/>
                </a:cubicBezTo>
                <a:cubicBezTo>
                  <a:pt x="5178087" y="-153446"/>
                  <a:pt x="5341746" y="1025484"/>
                  <a:pt x="5341746" y="2270287"/>
                </a:cubicBezTo>
                <a:cubicBezTo>
                  <a:pt x="5353958" y="2965082"/>
                  <a:pt x="4596287" y="4510135"/>
                  <a:pt x="2671242" y="4524203"/>
                </a:cubicBezTo>
                <a:cubicBezTo>
                  <a:pt x="746197" y="4538271"/>
                  <a:pt x="-27397" y="2882044"/>
                  <a:pt x="738" y="2270287"/>
                </a:cubicBezTo>
                <a:close/>
              </a:path>
            </a:pathLst>
          </a:custGeom>
          <a:solidFill>
            <a:schemeClr val="bg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9806679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7200" kern="1200">
          <a:solidFill>
            <a:srgbClr val="2D2D2D"/>
          </a:solidFill>
          <a:latin typeface="Nunito"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123_3F63DD80.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122_B0F13FDA.xm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microsoft.com/office/2018/10/relationships/comments" Target="../comments/modernComment_109_D86AED0C.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microsoft.com/office/2018/10/relationships/comments" Target="../comments/modernComment_105_B0188C3.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microsoft.com/office/2018/10/relationships/comments" Target="../comments/modernComment_110_61863CD2.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microsoft.com/office/2018/10/relationships/comments" Target="../comments/modernComment_111_1338244D.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microsoft.com/office/2018/10/relationships/comments" Target="../comments/modernComment_112_2C84A11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8/10/relationships/comments" Target="../comments/modernComment_103_3149FE2A.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microsoft.com/office/2018/10/relationships/comments" Target="../comments/modernComment_113_A8ADB98A.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microsoft.com/office/2018/10/relationships/comments" Target="../comments/modernComment_11B_D5CD8B1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1A_9EA444C8.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18/10/relationships/comments" Target="../comments/modernComment_102_9ADB6C49.xml"/><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8DCF043C-BB66-39B5-01FD-DEACA79F0C69}"/>
              </a:ext>
            </a:extLst>
          </p:cNvPr>
          <p:cNvPicPr>
            <a:picLocks noChangeAspect="1"/>
          </p:cNvPicPr>
          <p:nvPr/>
        </p:nvPicPr>
        <p:blipFill>
          <a:blip r:embed="rId2"/>
          <a:stretch>
            <a:fillRect/>
          </a:stretch>
        </p:blipFill>
        <p:spPr>
          <a:xfrm>
            <a:off x="5648069" y="274320"/>
            <a:ext cx="6120508" cy="6309360"/>
          </a:xfrm>
          <a:prstGeom prst="rect">
            <a:avLst/>
          </a:prstGeom>
        </p:spPr>
      </p:pic>
      <p:sp>
        <p:nvSpPr>
          <p:cNvPr id="2" name="Título 1">
            <a:extLst>
              <a:ext uri="{FF2B5EF4-FFF2-40B4-BE49-F238E27FC236}">
                <a16:creationId xmlns:a16="http://schemas.microsoft.com/office/drawing/2014/main" id="{270F0652-F0D4-85B9-98D5-A5EA07E89738}"/>
              </a:ext>
            </a:extLst>
          </p:cNvPr>
          <p:cNvSpPr>
            <a:spLocks noGrp="1"/>
          </p:cNvSpPr>
          <p:nvPr>
            <p:ph type="ctrTitle"/>
          </p:nvPr>
        </p:nvSpPr>
        <p:spPr>
          <a:xfrm>
            <a:off x="555008" y="2302234"/>
            <a:ext cx="5395415" cy="1355321"/>
          </a:xfrm>
        </p:spPr>
        <p:txBody>
          <a:bodyPr>
            <a:normAutofit/>
          </a:bodyPr>
          <a:lstStyle/>
          <a:p>
            <a:r>
              <a:rPr lang="pt-BR" sz="7200" b="1" dirty="0">
                <a:latin typeface="Nunito" panose="020B0604020202020204" pitchFamily="2" charset="0"/>
              </a:rPr>
              <a:t>Ani</a:t>
            </a:r>
            <a:r>
              <a:rPr lang="pt-BR" sz="7200" spc="600" dirty="0">
                <a:latin typeface="Nunito" panose="020B0604020202020204" pitchFamily="2" charset="0"/>
              </a:rPr>
              <a:t>trend</a:t>
            </a:r>
            <a:r>
              <a:rPr lang="pt-BR" sz="7200" spc="300" dirty="0">
                <a:latin typeface="Nunito" panose="020B0604020202020204" pitchFamily="2" charset="0"/>
              </a:rPr>
              <a:t>s</a:t>
            </a:r>
          </a:p>
        </p:txBody>
      </p:sp>
      <p:sp>
        <p:nvSpPr>
          <p:cNvPr id="3" name="Subtítulo 2">
            <a:extLst>
              <a:ext uri="{FF2B5EF4-FFF2-40B4-BE49-F238E27FC236}">
                <a16:creationId xmlns:a16="http://schemas.microsoft.com/office/drawing/2014/main" id="{2B550D0F-4B23-AD71-E345-8E5BDA5EBAC2}"/>
              </a:ext>
            </a:extLst>
          </p:cNvPr>
          <p:cNvSpPr>
            <a:spLocks noGrp="1"/>
          </p:cNvSpPr>
          <p:nvPr>
            <p:ph type="subTitle" idx="1"/>
          </p:nvPr>
        </p:nvSpPr>
        <p:spPr>
          <a:xfrm>
            <a:off x="966715" y="3657554"/>
            <a:ext cx="4572000" cy="2650255"/>
          </a:xfrm>
        </p:spPr>
        <p:txBody>
          <a:bodyPr anchor="t">
            <a:noAutofit/>
          </a:bodyPr>
          <a:lstStyle/>
          <a:p>
            <a:pPr algn="l"/>
            <a:r>
              <a:rPr lang="pt-BR" sz="2800" dirty="0">
                <a:solidFill>
                  <a:srgbClr val="DBDBDB"/>
                </a:solidFill>
              </a:rPr>
              <a:t>Gustavo Pinto</a:t>
            </a:r>
          </a:p>
          <a:p>
            <a:pPr algn="l"/>
            <a:r>
              <a:rPr lang="pt-BR" sz="2800" dirty="0" err="1">
                <a:solidFill>
                  <a:srgbClr val="DBDBDB"/>
                </a:solidFill>
              </a:rPr>
              <a:t>Joziane</a:t>
            </a:r>
            <a:r>
              <a:rPr lang="pt-BR" sz="2800" dirty="0">
                <a:solidFill>
                  <a:srgbClr val="DBDBDB"/>
                </a:solidFill>
              </a:rPr>
              <a:t> Nascimento</a:t>
            </a:r>
          </a:p>
          <a:p>
            <a:pPr algn="l"/>
            <a:r>
              <a:rPr lang="pt-BR" sz="2800" dirty="0">
                <a:solidFill>
                  <a:srgbClr val="DBDBDB"/>
                </a:solidFill>
              </a:rPr>
              <a:t>Luiz Vinicius</a:t>
            </a:r>
          </a:p>
          <a:p>
            <a:pPr algn="l"/>
            <a:r>
              <a:rPr lang="pt-BR" sz="2800" dirty="0">
                <a:solidFill>
                  <a:srgbClr val="DBDBDB"/>
                </a:solidFill>
              </a:rPr>
              <a:t>Wendell Guariento</a:t>
            </a:r>
          </a:p>
        </p:txBody>
      </p:sp>
    </p:spTree>
    <p:extLst>
      <p:ext uri="{BB962C8B-B14F-4D97-AF65-F5344CB8AC3E}">
        <p14:creationId xmlns:p14="http://schemas.microsoft.com/office/powerpoint/2010/main" val="212614744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 name="Imagem 9">
            <a:extLst>
              <a:ext uri="{FF2B5EF4-FFF2-40B4-BE49-F238E27FC236}">
                <a16:creationId xmlns:a16="http://schemas.microsoft.com/office/drawing/2014/main" id="{8BE5058A-29DB-369B-4958-CAECBE3D4693}"/>
              </a:ext>
            </a:extLst>
          </p:cNvPr>
          <p:cNvPicPr>
            <a:picLocks noChangeAspect="1"/>
          </p:cNvPicPr>
          <p:nvPr/>
        </p:nvPicPr>
        <p:blipFill rotWithShape="1">
          <a:blip r:embed="rId4">
            <a:extLst>
              <a:ext uri="{28A0092B-C50C-407E-A947-70E740481C1C}">
                <a14:useLocalDpi xmlns:a14="http://schemas.microsoft.com/office/drawing/2010/main" val="0"/>
              </a:ext>
            </a:extLst>
          </a:blip>
          <a:srcRect t="86743" b="7429"/>
          <a:stretch/>
        </p:blipFill>
        <p:spPr>
          <a:xfrm>
            <a:off x="4655977" y="3184070"/>
            <a:ext cx="2880043" cy="1088573"/>
          </a:xfrm>
          <a:prstGeom prst="rect">
            <a:avLst/>
          </a:prstGeom>
          <a:effectLst/>
        </p:spPr>
      </p:pic>
      <p:pic>
        <p:nvPicPr>
          <p:cNvPr id="2" name="Imagem 1">
            <a:extLst>
              <a:ext uri="{FF2B5EF4-FFF2-40B4-BE49-F238E27FC236}">
                <a16:creationId xmlns:a16="http://schemas.microsoft.com/office/drawing/2014/main" id="{CB33C7A2-75D3-E685-F091-BAC77C6E6422}"/>
              </a:ext>
            </a:extLst>
          </p:cNvPr>
          <p:cNvPicPr>
            <a:picLocks noChangeAspect="1"/>
          </p:cNvPicPr>
          <p:nvPr/>
        </p:nvPicPr>
        <p:blipFill>
          <a:blip r:embed="rId5"/>
          <a:stretch>
            <a:fillRect/>
          </a:stretch>
        </p:blipFill>
        <p:spPr>
          <a:xfrm>
            <a:off x="3307681" y="666083"/>
            <a:ext cx="5576634" cy="2057400"/>
          </a:xfrm>
          <a:prstGeom prst="rect">
            <a:avLst/>
          </a:prstGeom>
        </p:spPr>
      </p:pic>
    </p:spTree>
    <p:extLst>
      <p:ext uri="{BB962C8B-B14F-4D97-AF65-F5344CB8AC3E}">
        <p14:creationId xmlns:p14="http://schemas.microsoft.com/office/powerpoint/2010/main" val="1063509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5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750"/>
                                        <p:tgtEl>
                                          <p:spTgt spid="10"/>
                                        </p:tgtEl>
                                      </p:cBhvr>
                                    </p:animEffect>
                                  </p:childTnLst>
                                </p:cTn>
                              </p:par>
                              <p:par>
                                <p:cTn id="15" presetID="53" presetClass="entr" presetSubtype="528" fill="hold" nodeType="withEffect">
                                  <p:stCondLst>
                                    <p:cond delay="2100"/>
                                  </p:stCondLst>
                                  <p:childTnLst>
                                    <p:set>
                                      <p:cBhvr>
                                        <p:cTn id="16" dur="1" fill="hold">
                                          <p:stCondLst>
                                            <p:cond delay="0"/>
                                          </p:stCondLst>
                                        </p:cTn>
                                        <p:tgtEl>
                                          <p:spTgt spid="2"/>
                                        </p:tgtEl>
                                        <p:attrNameLst>
                                          <p:attrName>style.visibility</p:attrName>
                                        </p:attrNameLst>
                                      </p:cBhvr>
                                      <p:to>
                                        <p:strVal val="visible"/>
                                      </p:to>
                                    </p:set>
                                    <p:anim calcmode="lin" valueType="num">
                                      <p:cBhvr>
                                        <p:cTn id="17" dur="750" fill="hold"/>
                                        <p:tgtEl>
                                          <p:spTgt spid="2"/>
                                        </p:tgtEl>
                                        <p:attrNameLst>
                                          <p:attrName>ppt_w</p:attrName>
                                        </p:attrNameLst>
                                      </p:cBhvr>
                                      <p:tavLst>
                                        <p:tav tm="0">
                                          <p:val>
                                            <p:fltVal val="0"/>
                                          </p:val>
                                        </p:tav>
                                        <p:tav tm="100000">
                                          <p:val>
                                            <p:strVal val="#ppt_w"/>
                                          </p:val>
                                        </p:tav>
                                      </p:tavLst>
                                    </p:anim>
                                    <p:anim calcmode="lin" valueType="num">
                                      <p:cBhvr>
                                        <p:cTn id="18" dur="750" fill="hold"/>
                                        <p:tgtEl>
                                          <p:spTgt spid="2"/>
                                        </p:tgtEl>
                                        <p:attrNameLst>
                                          <p:attrName>ppt_h</p:attrName>
                                        </p:attrNameLst>
                                      </p:cBhvr>
                                      <p:tavLst>
                                        <p:tav tm="0">
                                          <p:val>
                                            <p:fltVal val="0"/>
                                          </p:val>
                                        </p:tav>
                                        <p:tav tm="100000">
                                          <p:val>
                                            <p:strVal val="#ppt_h"/>
                                          </p:val>
                                        </p:tav>
                                      </p:tavLst>
                                    </p:anim>
                                    <p:animEffect transition="in" filter="fade">
                                      <p:cBhvr>
                                        <p:cTn id="19" dur="750"/>
                                        <p:tgtEl>
                                          <p:spTgt spid="2"/>
                                        </p:tgtEl>
                                      </p:cBhvr>
                                    </p:animEffect>
                                    <p:anim calcmode="lin" valueType="num">
                                      <p:cBhvr>
                                        <p:cTn id="20" dur="750" fill="hold"/>
                                        <p:tgtEl>
                                          <p:spTgt spid="2"/>
                                        </p:tgtEl>
                                        <p:attrNameLst>
                                          <p:attrName>ppt_x</p:attrName>
                                        </p:attrNameLst>
                                      </p:cBhvr>
                                      <p:tavLst>
                                        <p:tav tm="0">
                                          <p:val>
                                            <p:fltVal val="0.5"/>
                                          </p:val>
                                        </p:tav>
                                        <p:tav tm="100000">
                                          <p:val>
                                            <p:strVal val="#ppt_x"/>
                                          </p:val>
                                        </p:tav>
                                      </p:tavLst>
                                    </p:anim>
                                    <p:anim calcmode="lin" valueType="num">
                                      <p:cBhvr>
                                        <p:cTn id="21" dur="750" fill="hold"/>
                                        <p:tgtEl>
                                          <p:spTgt spid="2"/>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4">
            <a:extLst>
              <a:ext uri="{28A0092B-C50C-407E-A947-70E740481C1C}">
                <a14:useLocalDpi xmlns:a14="http://schemas.microsoft.com/office/drawing/2010/main" val="0"/>
              </a:ext>
            </a:extLst>
          </a:blip>
          <a:srcRect t="74696"/>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4" name="Imagem 3">
            <a:extLst>
              <a:ext uri="{FF2B5EF4-FFF2-40B4-BE49-F238E27FC236}">
                <a16:creationId xmlns:a16="http://schemas.microsoft.com/office/drawing/2014/main" id="{5CDC7D81-9148-2B94-ECCF-E5DD553616C8}"/>
              </a:ext>
            </a:extLst>
          </p:cNvPr>
          <p:cNvPicPr>
            <a:picLocks noChangeAspect="1"/>
          </p:cNvPicPr>
          <p:nvPr/>
        </p:nvPicPr>
        <p:blipFill rotWithShape="1">
          <a:blip r:embed="rId5"/>
          <a:srcRect t="4502" b="67554"/>
          <a:stretch/>
        </p:blipFill>
        <p:spPr>
          <a:xfrm>
            <a:off x="1424122" y="1913537"/>
            <a:ext cx="9343756" cy="371475"/>
          </a:xfrm>
          <a:prstGeom prst="rect">
            <a:avLst/>
          </a:prstGeom>
        </p:spPr>
      </p:pic>
      <p:pic>
        <p:nvPicPr>
          <p:cNvPr id="24" name="Imagem 23">
            <a:extLst>
              <a:ext uri="{FF2B5EF4-FFF2-40B4-BE49-F238E27FC236}">
                <a16:creationId xmlns:a16="http://schemas.microsoft.com/office/drawing/2014/main" id="{4288CAA1-C8EB-448D-A811-AAB9E8E3C695}"/>
              </a:ext>
            </a:extLst>
          </p:cNvPr>
          <p:cNvPicPr>
            <a:picLocks noChangeAspect="1"/>
          </p:cNvPicPr>
          <p:nvPr/>
        </p:nvPicPr>
        <p:blipFill rotWithShape="1">
          <a:blip r:embed="rId5"/>
          <a:srcRect t="35670" r="5350" b="36386"/>
          <a:stretch/>
        </p:blipFill>
        <p:spPr>
          <a:xfrm>
            <a:off x="1674086" y="2404239"/>
            <a:ext cx="8843828" cy="371475"/>
          </a:xfrm>
          <a:prstGeom prst="rect">
            <a:avLst/>
          </a:prstGeom>
        </p:spPr>
      </p:pic>
      <p:pic>
        <p:nvPicPr>
          <p:cNvPr id="25" name="Imagem 24">
            <a:extLst>
              <a:ext uri="{FF2B5EF4-FFF2-40B4-BE49-F238E27FC236}">
                <a16:creationId xmlns:a16="http://schemas.microsoft.com/office/drawing/2014/main" id="{1BAE1574-3227-E13B-579D-7D1A1CA23BF4}"/>
              </a:ext>
            </a:extLst>
          </p:cNvPr>
          <p:cNvPicPr>
            <a:picLocks noChangeAspect="1"/>
          </p:cNvPicPr>
          <p:nvPr/>
        </p:nvPicPr>
        <p:blipFill rotWithShape="1">
          <a:blip r:embed="rId5"/>
          <a:srcRect t="68449" r="46412" b="3607"/>
          <a:stretch/>
        </p:blipFill>
        <p:spPr>
          <a:xfrm>
            <a:off x="3592421" y="2894941"/>
            <a:ext cx="5007158" cy="371475"/>
          </a:xfrm>
          <a:prstGeom prst="rect">
            <a:avLst/>
          </a:prstGeom>
        </p:spPr>
      </p:pic>
      <p:grpSp>
        <p:nvGrpSpPr>
          <p:cNvPr id="5" name="Agrupar 4">
            <a:extLst>
              <a:ext uri="{FF2B5EF4-FFF2-40B4-BE49-F238E27FC236}">
                <a16:creationId xmlns:a16="http://schemas.microsoft.com/office/drawing/2014/main" id="{4C5696A5-00EF-8478-1436-C47D348DD9FE}"/>
              </a:ext>
            </a:extLst>
          </p:cNvPr>
          <p:cNvGrpSpPr/>
          <p:nvPr/>
        </p:nvGrpSpPr>
        <p:grpSpPr>
          <a:xfrm>
            <a:off x="4655978" y="4476750"/>
            <a:ext cx="2880043" cy="359733"/>
            <a:chOff x="4655978" y="4476750"/>
            <a:chExt cx="2880043" cy="359733"/>
          </a:xfrm>
        </p:grpSpPr>
        <p:pic>
          <p:nvPicPr>
            <p:cNvPr id="20" name="Imagem 19">
              <a:extLst>
                <a:ext uri="{FF2B5EF4-FFF2-40B4-BE49-F238E27FC236}">
                  <a16:creationId xmlns:a16="http://schemas.microsoft.com/office/drawing/2014/main" id="{905A3D84-742C-5429-B361-80D3E383AB60}"/>
                </a:ext>
              </a:extLst>
            </p:cNvPr>
            <p:cNvPicPr>
              <a:picLocks noChangeAspect="1"/>
            </p:cNvPicPr>
            <p:nvPr/>
          </p:nvPicPr>
          <p:blipFill rotWithShape="1">
            <a:blip r:embed="rId4">
              <a:extLst>
                <a:ext uri="{28A0092B-C50C-407E-A947-70E740481C1C}">
                  <a14:useLocalDpi xmlns:a14="http://schemas.microsoft.com/office/drawing/2010/main" val="0"/>
                </a:ext>
              </a:extLst>
            </a:blip>
            <a:srcRect t="93732" b="4917"/>
            <a:stretch/>
          </p:blipFill>
          <p:spPr>
            <a:xfrm>
              <a:off x="4655978" y="4476750"/>
              <a:ext cx="2880043" cy="252413"/>
            </a:xfrm>
            <a:prstGeom prst="rect">
              <a:avLst/>
            </a:prstGeom>
            <a:effectLst/>
          </p:spPr>
        </p:pic>
        <p:pic>
          <p:nvPicPr>
            <p:cNvPr id="28" name="Imagem 27">
              <a:extLst>
                <a:ext uri="{FF2B5EF4-FFF2-40B4-BE49-F238E27FC236}">
                  <a16:creationId xmlns:a16="http://schemas.microsoft.com/office/drawing/2014/main" id="{2A267972-61A0-BF9C-16E3-ADD73C204456}"/>
                </a:ext>
              </a:extLst>
            </p:cNvPr>
            <p:cNvPicPr>
              <a:picLocks noChangeAspect="1"/>
            </p:cNvPicPr>
            <p:nvPr/>
          </p:nvPicPr>
          <p:blipFill rotWithShape="1">
            <a:blip r:embed="rId4">
              <a:extLst>
                <a:ext uri="{28A0092B-C50C-407E-A947-70E740481C1C}">
                  <a14:useLocalDpi xmlns:a14="http://schemas.microsoft.com/office/drawing/2010/main" val="0"/>
                </a:ext>
              </a:extLst>
            </a:blip>
            <a:srcRect l="-1" t="95044" r="47272" b="4280"/>
            <a:stretch/>
          </p:blipFill>
          <p:spPr>
            <a:xfrm>
              <a:off x="4655978" y="4710113"/>
              <a:ext cx="1518604" cy="126370"/>
            </a:xfrm>
            <a:prstGeom prst="rect">
              <a:avLst/>
            </a:prstGeom>
            <a:effectLst/>
          </p:spPr>
        </p:pic>
      </p:grpSp>
    </p:spTree>
    <p:extLst>
      <p:ext uri="{BB962C8B-B14F-4D97-AF65-F5344CB8AC3E}">
        <p14:creationId xmlns:p14="http://schemas.microsoft.com/office/powerpoint/2010/main" val="2968600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4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750"/>
                                        <p:tgtEl>
                                          <p:spTgt spid="5"/>
                                        </p:tgtEl>
                                      </p:cBhvr>
                                    </p:animEffect>
                                  </p:childTnLst>
                                </p:cTn>
                              </p:par>
                              <p:par>
                                <p:cTn id="15" presetID="53" presetClass="entr" presetSubtype="528" fill="hold" nodeType="withEffect">
                                  <p:stCondLst>
                                    <p:cond delay="160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anim calcmode="lin" valueType="num">
                                      <p:cBhvr>
                                        <p:cTn id="20" dur="500" fill="hold"/>
                                        <p:tgtEl>
                                          <p:spTgt spid="4"/>
                                        </p:tgtEl>
                                        <p:attrNameLst>
                                          <p:attrName>ppt_x</p:attrName>
                                        </p:attrNameLst>
                                      </p:cBhvr>
                                      <p:tavLst>
                                        <p:tav tm="0">
                                          <p:val>
                                            <p:fltVal val="0.5"/>
                                          </p:val>
                                        </p:tav>
                                        <p:tav tm="100000">
                                          <p:val>
                                            <p:strVal val="#ppt_x"/>
                                          </p:val>
                                        </p:tav>
                                      </p:tavLst>
                                    </p:anim>
                                    <p:anim calcmode="lin" valueType="num">
                                      <p:cBhvr>
                                        <p:cTn id="21" dur="500" fill="hold"/>
                                        <p:tgtEl>
                                          <p:spTgt spid="4"/>
                                        </p:tgtEl>
                                        <p:attrNameLst>
                                          <p:attrName>ppt_y</p:attrName>
                                        </p:attrNameLst>
                                      </p:cBhvr>
                                      <p:tavLst>
                                        <p:tav tm="0">
                                          <p:val>
                                            <p:fltVal val="0.5"/>
                                          </p:val>
                                        </p:tav>
                                        <p:tav tm="100000">
                                          <p:val>
                                            <p:strVal val="#ppt_y"/>
                                          </p:val>
                                        </p:tav>
                                      </p:tavLst>
                                    </p:anim>
                                  </p:childTnLst>
                                </p:cTn>
                              </p:par>
                              <p:par>
                                <p:cTn id="22" presetID="53" presetClass="entr" presetSubtype="528" fill="hold" nodeType="withEffect">
                                  <p:stCondLst>
                                    <p:cond delay="1800"/>
                                  </p:stCondLst>
                                  <p:childTnLst>
                                    <p:set>
                                      <p:cBhvr>
                                        <p:cTn id="23" dur="1" fill="hold">
                                          <p:stCondLst>
                                            <p:cond delay="0"/>
                                          </p:stCondLst>
                                        </p:cTn>
                                        <p:tgtEl>
                                          <p:spTgt spid="24"/>
                                        </p:tgtEl>
                                        <p:attrNameLst>
                                          <p:attrName>style.visibility</p:attrName>
                                        </p:attrNameLst>
                                      </p:cBhvr>
                                      <p:to>
                                        <p:strVal val="visible"/>
                                      </p:to>
                                    </p:set>
                                    <p:anim calcmode="lin" valueType="num">
                                      <p:cBhvr>
                                        <p:cTn id="24" dur="500" fill="hold"/>
                                        <p:tgtEl>
                                          <p:spTgt spid="24"/>
                                        </p:tgtEl>
                                        <p:attrNameLst>
                                          <p:attrName>ppt_w</p:attrName>
                                        </p:attrNameLst>
                                      </p:cBhvr>
                                      <p:tavLst>
                                        <p:tav tm="0">
                                          <p:val>
                                            <p:fltVal val="0"/>
                                          </p:val>
                                        </p:tav>
                                        <p:tav tm="100000">
                                          <p:val>
                                            <p:strVal val="#ppt_w"/>
                                          </p:val>
                                        </p:tav>
                                      </p:tavLst>
                                    </p:anim>
                                    <p:anim calcmode="lin" valueType="num">
                                      <p:cBhvr>
                                        <p:cTn id="25" dur="500" fill="hold"/>
                                        <p:tgtEl>
                                          <p:spTgt spid="24"/>
                                        </p:tgtEl>
                                        <p:attrNameLst>
                                          <p:attrName>ppt_h</p:attrName>
                                        </p:attrNameLst>
                                      </p:cBhvr>
                                      <p:tavLst>
                                        <p:tav tm="0">
                                          <p:val>
                                            <p:fltVal val="0"/>
                                          </p:val>
                                        </p:tav>
                                        <p:tav tm="100000">
                                          <p:val>
                                            <p:strVal val="#ppt_h"/>
                                          </p:val>
                                        </p:tav>
                                      </p:tavLst>
                                    </p:anim>
                                    <p:animEffect transition="in" filter="fade">
                                      <p:cBhvr>
                                        <p:cTn id="26" dur="500"/>
                                        <p:tgtEl>
                                          <p:spTgt spid="24"/>
                                        </p:tgtEl>
                                      </p:cBhvr>
                                    </p:animEffect>
                                    <p:anim calcmode="lin" valueType="num">
                                      <p:cBhvr>
                                        <p:cTn id="27" dur="500" fill="hold"/>
                                        <p:tgtEl>
                                          <p:spTgt spid="24"/>
                                        </p:tgtEl>
                                        <p:attrNameLst>
                                          <p:attrName>ppt_x</p:attrName>
                                        </p:attrNameLst>
                                      </p:cBhvr>
                                      <p:tavLst>
                                        <p:tav tm="0">
                                          <p:val>
                                            <p:fltVal val="0.5"/>
                                          </p:val>
                                        </p:tav>
                                        <p:tav tm="100000">
                                          <p:val>
                                            <p:strVal val="#ppt_x"/>
                                          </p:val>
                                        </p:tav>
                                      </p:tavLst>
                                    </p:anim>
                                    <p:anim calcmode="lin" valueType="num">
                                      <p:cBhvr>
                                        <p:cTn id="28" dur="500" fill="hold"/>
                                        <p:tgtEl>
                                          <p:spTgt spid="24"/>
                                        </p:tgtEl>
                                        <p:attrNameLst>
                                          <p:attrName>ppt_y</p:attrName>
                                        </p:attrNameLst>
                                      </p:cBhvr>
                                      <p:tavLst>
                                        <p:tav tm="0">
                                          <p:val>
                                            <p:fltVal val="0.5"/>
                                          </p:val>
                                        </p:tav>
                                        <p:tav tm="100000">
                                          <p:val>
                                            <p:strVal val="#ppt_y"/>
                                          </p:val>
                                        </p:tav>
                                      </p:tavLst>
                                    </p:anim>
                                  </p:childTnLst>
                                </p:cTn>
                              </p:par>
                              <p:par>
                                <p:cTn id="29" presetID="53" presetClass="entr" presetSubtype="528" fill="hold" nodeType="withEffect">
                                  <p:stCondLst>
                                    <p:cond delay="2000"/>
                                  </p:stCondLst>
                                  <p:childTnLst>
                                    <p:set>
                                      <p:cBhvr>
                                        <p:cTn id="30" dur="1" fill="hold">
                                          <p:stCondLst>
                                            <p:cond delay="0"/>
                                          </p:stCondLst>
                                        </p:cTn>
                                        <p:tgtEl>
                                          <p:spTgt spid="25"/>
                                        </p:tgtEl>
                                        <p:attrNameLst>
                                          <p:attrName>style.visibility</p:attrName>
                                        </p:attrNameLst>
                                      </p:cBhvr>
                                      <p:to>
                                        <p:strVal val="visible"/>
                                      </p:to>
                                    </p:set>
                                    <p:anim calcmode="lin" valueType="num">
                                      <p:cBhvr>
                                        <p:cTn id="31" dur="500" fill="hold"/>
                                        <p:tgtEl>
                                          <p:spTgt spid="25"/>
                                        </p:tgtEl>
                                        <p:attrNameLst>
                                          <p:attrName>ppt_w</p:attrName>
                                        </p:attrNameLst>
                                      </p:cBhvr>
                                      <p:tavLst>
                                        <p:tav tm="0">
                                          <p:val>
                                            <p:fltVal val="0"/>
                                          </p:val>
                                        </p:tav>
                                        <p:tav tm="100000">
                                          <p:val>
                                            <p:strVal val="#ppt_w"/>
                                          </p:val>
                                        </p:tav>
                                      </p:tavLst>
                                    </p:anim>
                                    <p:anim calcmode="lin" valueType="num">
                                      <p:cBhvr>
                                        <p:cTn id="32" dur="500" fill="hold"/>
                                        <p:tgtEl>
                                          <p:spTgt spid="25"/>
                                        </p:tgtEl>
                                        <p:attrNameLst>
                                          <p:attrName>ppt_h</p:attrName>
                                        </p:attrNameLst>
                                      </p:cBhvr>
                                      <p:tavLst>
                                        <p:tav tm="0">
                                          <p:val>
                                            <p:fltVal val="0"/>
                                          </p:val>
                                        </p:tav>
                                        <p:tav tm="100000">
                                          <p:val>
                                            <p:strVal val="#ppt_h"/>
                                          </p:val>
                                        </p:tav>
                                      </p:tavLst>
                                    </p:anim>
                                    <p:animEffect transition="in" filter="fade">
                                      <p:cBhvr>
                                        <p:cTn id="33" dur="500"/>
                                        <p:tgtEl>
                                          <p:spTgt spid="25"/>
                                        </p:tgtEl>
                                      </p:cBhvr>
                                    </p:animEffect>
                                    <p:anim calcmode="lin" valueType="num">
                                      <p:cBhvr>
                                        <p:cTn id="34" dur="500" fill="hold"/>
                                        <p:tgtEl>
                                          <p:spTgt spid="25"/>
                                        </p:tgtEl>
                                        <p:attrNameLst>
                                          <p:attrName>ppt_x</p:attrName>
                                        </p:attrNameLst>
                                      </p:cBhvr>
                                      <p:tavLst>
                                        <p:tav tm="0">
                                          <p:val>
                                            <p:fltVal val="0.5"/>
                                          </p:val>
                                        </p:tav>
                                        <p:tav tm="100000">
                                          <p:val>
                                            <p:strVal val="#ppt_x"/>
                                          </p:val>
                                        </p:tav>
                                      </p:tavLst>
                                    </p:anim>
                                    <p:anim calcmode="lin" valueType="num">
                                      <p:cBhvr>
                                        <p:cTn id="35" dur="500" fill="hold"/>
                                        <p:tgtEl>
                                          <p:spTgt spid="2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normAutofit/>
          </a:bodyPr>
          <a:lstStyle/>
          <a:p>
            <a:r>
              <a:rPr lang="pt-BR" dirty="0"/>
              <a:t>Como </a:t>
            </a:r>
            <a:r>
              <a:rPr lang="pt-BR" b="1" dirty="0"/>
              <a:t>identificar tendências</a:t>
            </a:r>
            <a:endParaRPr lang="pt-BR" sz="8000" b="1" dirty="0"/>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r>
              <a:rPr lang="pt-BR" dirty="0"/>
              <a:t>Fóruns;</a:t>
            </a:r>
          </a:p>
          <a:p>
            <a:r>
              <a:rPr lang="pt-BR" dirty="0"/>
              <a:t>Público direto.</a:t>
            </a:r>
          </a:p>
        </p:txBody>
      </p:sp>
    </p:spTree>
    <p:extLst>
      <p:ext uri="{BB962C8B-B14F-4D97-AF65-F5344CB8AC3E}">
        <p14:creationId xmlns:p14="http://schemas.microsoft.com/office/powerpoint/2010/main" val="1542680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538414"/>
            <a:ext cx="10515600" cy="1195386"/>
          </a:xfrm>
        </p:spPr>
        <p:txBody>
          <a:bodyPr anchor="ctr"/>
          <a:lstStyle/>
          <a:p>
            <a:pPr algn="ctr"/>
            <a:r>
              <a:rPr lang="pt-BR" sz="8000" b="1" dirty="0"/>
              <a:t>Anitrends</a:t>
            </a:r>
            <a:endParaRPr lang="pt-BR" b="1" dirty="0"/>
          </a:p>
        </p:txBody>
      </p:sp>
      <p:sp>
        <p:nvSpPr>
          <p:cNvPr id="8" name="Espaço Reservado para Texto 7">
            <a:extLst>
              <a:ext uri="{FF2B5EF4-FFF2-40B4-BE49-F238E27FC236}">
                <a16:creationId xmlns:a16="http://schemas.microsoft.com/office/drawing/2014/main" id="{7982E24A-D97B-E95F-67E1-587F36C89BBA}"/>
              </a:ext>
            </a:extLst>
          </p:cNvPr>
          <p:cNvSpPr>
            <a:spLocks noGrp="1"/>
          </p:cNvSpPr>
          <p:nvPr>
            <p:ph type="body" idx="1"/>
          </p:nvPr>
        </p:nvSpPr>
        <p:spPr>
          <a:xfrm>
            <a:off x="831850" y="3733801"/>
            <a:ext cx="10515600" cy="522288"/>
          </a:xfrm>
        </p:spPr>
        <p:txBody>
          <a:bodyPr anchor="t">
            <a:normAutofit lnSpcReduction="10000"/>
          </a:bodyPr>
          <a:lstStyle/>
          <a:p>
            <a:pPr algn="ctr"/>
            <a:r>
              <a:rPr lang="pt-BR" sz="3200" i="1" dirty="0">
                <a:solidFill>
                  <a:srgbClr val="2D2D2D"/>
                </a:solidFill>
              </a:rPr>
              <a:t>O seu visualizador de tendências do mundo dos animes!</a:t>
            </a:r>
            <a:endParaRPr lang="pt-BR" sz="2800" i="1" dirty="0">
              <a:solidFill>
                <a:srgbClr val="2D2D2D"/>
              </a:solidFill>
            </a:endParaRPr>
          </a:p>
        </p:txBody>
      </p:sp>
    </p:spTree>
    <p:extLst>
      <p:ext uri="{BB962C8B-B14F-4D97-AF65-F5344CB8AC3E}">
        <p14:creationId xmlns:p14="http://schemas.microsoft.com/office/powerpoint/2010/main" val="3630886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60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4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Lst>
  </p:timing>
  <p:extLst>
    <p:ext uri="{6950BFC3-D8DA-4A85-94F7-54DA5524770B}">
      <p188:commentRel xmlns:p188="http://schemas.microsoft.com/office/powerpoint/2018/8/main" r:id="rId2"/>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O que é o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effectLst/>
              </a:rPr>
              <a:t>Plataforma online que reúne</a:t>
            </a:r>
            <a:r>
              <a:rPr lang="pt-BR" dirty="0"/>
              <a:t> e processa dados de séries de animes através da API </a:t>
            </a:r>
            <a:r>
              <a:rPr lang="pt-BR" b="1" dirty="0" err="1"/>
              <a:t>Jikan</a:t>
            </a:r>
            <a:r>
              <a:rPr lang="pt-BR" dirty="0"/>
              <a:t>.</a:t>
            </a:r>
          </a:p>
        </p:txBody>
      </p:sp>
    </p:spTree>
    <p:extLst>
      <p:ext uri="{BB962C8B-B14F-4D97-AF65-F5344CB8AC3E}">
        <p14:creationId xmlns:p14="http://schemas.microsoft.com/office/powerpoint/2010/main" val="404122552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7200" dirty="0"/>
              <a:t>Por que o</a:t>
            </a:r>
            <a:br>
              <a:rPr lang="pt-BR" sz="7200" dirty="0"/>
            </a:br>
            <a:r>
              <a:rPr lang="pt-BR" sz="7200" b="1" dirty="0" err="1"/>
              <a:t>Jikan</a:t>
            </a:r>
            <a:r>
              <a:rPr lang="pt-BR" sz="7200" b="1"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err="1">
                <a:effectLst/>
              </a:rPr>
              <a:t>Jikan</a:t>
            </a:r>
            <a:r>
              <a:rPr lang="pt-BR" dirty="0">
                <a:effectLst/>
              </a:rPr>
              <a:t> é uma API pública que utiliza dados do </a:t>
            </a:r>
            <a:r>
              <a:rPr lang="pt-BR" i="1" dirty="0">
                <a:effectLst/>
              </a:rPr>
              <a:t>MyAnimeList.net, </a:t>
            </a:r>
            <a:r>
              <a:rPr lang="pt-BR" dirty="0">
                <a:effectLst/>
              </a:rPr>
              <a:t>onde se pode obter dados de animes.</a:t>
            </a:r>
          </a:p>
        </p:txBody>
      </p:sp>
    </p:spTree>
    <p:extLst>
      <p:ext uri="{BB962C8B-B14F-4D97-AF65-F5344CB8AC3E}">
        <p14:creationId xmlns:p14="http://schemas.microsoft.com/office/powerpoint/2010/main" val="2271313207"/>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Escolha do</a:t>
            </a:r>
            <a:br>
              <a:rPr lang="pt-BR" dirty="0"/>
            </a:br>
            <a:r>
              <a:rPr lang="pt-BR" b="1" dirty="0"/>
              <a:t>Django</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r>
              <a:rPr lang="pt-BR" dirty="0"/>
              <a:t>Django é um framework web Python de alto nível que permite o rápido desenvolvimento de sites seguros e de fácil manutenção.</a:t>
            </a:r>
          </a:p>
        </p:txBody>
      </p:sp>
    </p:spTree>
    <p:extLst>
      <p:ext uri="{BB962C8B-B14F-4D97-AF65-F5344CB8AC3E}">
        <p14:creationId xmlns:p14="http://schemas.microsoft.com/office/powerpoint/2010/main" val="3537947334"/>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Escolha do</a:t>
            </a:r>
            <a:br>
              <a:rPr lang="pt-BR" dirty="0"/>
            </a:br>
            <a:r>
              <a:rPr lang="pt-BR" b="1" dirty="0"/>
              <a:t>Django</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r>
              <a:rPr lang="pt-BR" dirty="0"/>
              <a:t>O Django, em seu ciclo completo, utiliza uma arquitetura denominada Model View </a:t>
            </a:r>
            <a:r>
              <a:rPr lang="pt-BR" dirty="0" err="1"/>
              <a:t>Template</a:t>
            </a:r>
            <a:r>
              <a:rPr lang="pt-BR" dirty="0"/>
              <a:t>.</a:t>
            </a:r>
          </a:p>
        </p:txBody>
      </p:sp>
    </p:spTree>
    <p:extLst>
      <p:ext uri="{BB962C8B-B14F-4D97-AF65-F5344CB8AC3E}">
        <p14:creationId xmlns:p14="http://schemas.microsoft.com/office/powerpoint/2010/main" val="187707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506B4D8B-3D9C-E85F-2FFD-610A5B83F036}"/>
              </a:ext>
            </a:extLst>
          </p:cNvPr>
          <p:cNvSpPr>
            <a:spLocks noGrp="1"/>
          </p:cNvSpPr>
          <p:nvPr>
            <p:ph type="title"/>
          </p:nvPr>
        </p:nvSpPr>
        <p:spPr/>
        <p:txBody>
          <a:bodyPr/>
          <a:lstStyle/>
          <a:p>
            <a:endParaRPr lang="pt-BR"/>
          </a:p>
        </p:txBody>
      </p:sp>
      <p:pic>
        <p:nvPicPr>
          <p:cNvPr id="9" name="Espaço Reservado para Conteúdo 8" descr="Diagrama&#10;&#10;Descrição gerada automaticamente">
            <a:extLst>
              <a:ext uri="{FF2B5EF4-FFF2-40B4-BE49-F238E27FC236}">
                <a16:creationId xmlns:a16="http://schemas.microsoft.com/office/drawing/2014/main" id="{F1D71999-4066-0264-20C8-D47A6DDCACA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4042" t="14042" r="14042" b="14042"/>
          <a:stretch/>
        </p:blipFill>
        <p:spPr>
          <a:xfrm>
            <a:off x="2955010" y="355415"/>
            <a:ext cx="6281980" cy="6147170"/>
          </a:xfrm>
          <a:prstGeom prst="roundRect">
            <a:avLst>
              <a:gd name="adj" fmla="val 12129"/>
            </a:avLst>
          </a:prstGeom>
        </p:spPr>
      </p:pic>
    </p:spTree>
    <p:extLst>
      <p:ext uri="{BB962C8B-B14F-4D97-AF65-F5344CB8AC3E}">
        <p14:creationId xmlns:p14="http://schemas.microsoft.com/office/powerpoint/2010/main" val="3776052258"/>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Construção </a:t>
            </a:r>
            <a:r>
              <a:rPr lang="pt-BR" sz="6600" dirty="0"/>
              <a:t>dos </a:t>
            </a:r>
            <a:r>
              <a:rPr lang="pt-BR" sz="6600" b="1" dirty="0"/>
              <a:t>gráficos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endParaRPr lang="pt-BR" dirty="0"/>
          </a:p>
        </p:txBody>
      </p:sp>
      <p:pic>
        <p:nvPicPr>
          <p:cNvPr id="5" name="Imagem 4" descr="Uma imagem contendo Texto&#10;&#10;Descrição gerada automaticamente">
            <a:extLst>
              <a:ext uri="{FF2B5EF4-FFF2-40B4-BE49-F238E27FC236}">
                <a16:creationId xmlns:a16="http://schemas.microsoft.com/office/drawing/2014/main" id="{69B98E66-4A55-A849-A6B3-ADBF36DB5423}"/>
              </a:ext>
            </a:extLst>
          </p:cNvPr>
          <p:cNvPicPr preferRelativeResize="0">
            <a:picLocks/>
          </p:cNvPicPr>
          <p:nvPr/>
        </p:nvPicPr>
        <p:blipFill rotWithShape="1">
          <a:blip r:embed="rId2">
            <a:extLst>
              <a:ext uri="{28A0092B-C50C-407E-A947-70E740481C1C}">
                <a14:useLocalDpi xmlns:a14="http://schemas.microsoft.com/office/drawing/2010/main" val="0"/>
              </a:ext>
            </a:extLst>
          </a:blip>
          <a:srcRect l="17795" r="24187"/>
          <a:stretch/>
        </p:blipFill>
        <p:spPr>
          <a:xfrm>
            <a:off x="6511582" y="2608208"/>
            <a:ext cx="1944000" cy="1944000"/>
          </a:xfrm>
          <a:prstGeom prst="ellipse">
            <a:avLst/>
          </a:prstGeom>
        </p:spPr>
      </p:pic>
      <p:pic>
        <p:nvPicPr>
          <p:cNvPr id="7" name="Imagem 6" descr="Logotipo, nome da empresa&#10;&#10;Descrição gerada automaticamente">
            <a:extLst>
              <a:ext uri="{FF2B5EF4-FFF2-40B4-BE49-F238E27FC236}">
                <a16:creationId xmlns:a16="http://schemas.microsoft.com/office/drawing/2014/main" id="{0578CAF1-6F55-E00B-1669-6B5FD2D590BA}"/>
              </a:ext>
            </a:extLst>
          </p:cNvPr>
          <p:cNvPicPr preferRelativeResize="0">
            <a:picLocks/>
          </p:cNvPicPr>
          <p:nvPr/>
        </p:nvPicPr>
        <p:blipFill rotWithShape="1">
          <a:blip r:embed="rId3">
            <a:extLst>
              <a:ext uri="{28A0092B-C50C-407E-A947-70E740481C1C}">
                <a14:useLocalDpi xmlns:a14="http://schemas.microsoft.com/office/drawing/2010/main" val="0"/>
              </a:ext>
            </a:extLst>
          </a:blip>
          <a:srcRect l="20683" r="20683"/>
          <a:stretch/>
        </p:blipFill>
        <p:spPr>
          <a:xfrm>
            <a:off x="8605707" y="1485000"/>
            <a:ext cx="1944000" cy="1944000"/>
          </a:xfrm>
          <a:prstGeom prst="ellipse">
            <a:avLst/>
          </a:prstGeom>
        </p:spPr>
      </p:pic>
      <p:pic>
        <p:nvPicPr>
          <p:cNvPr id="9" name="Imagem 8" descr="Logotipo, nome da empresa&#10;&#10;Descrição gerada automaticamente">
            <a:extLst>
              <a:ext uri="{FF2B5EF4-FFF2-40B4-BE49-F238E27FC236}">
                <a16:creationId xmlns:a16="http://schemas.microsoft.com/office/drawing/2014/main" id="{0EC90FA0-A3B7-9EAB-484B-F9937DC25337}"/>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44336" t="6756" r="7870" b="6756"/>
          <a:stretch/>
        </p:blipFill>
        <p:spPr>
          <a:xfrm>
            <a:off x="8566232" y="3895773"/>
            <a:ext cx="1944000" cy="1944000"/>
          </a:xfrm>
          <a:prstGeom prst="ellipse">
            <a:avLst/>
          </a:prstGeom>
        </p:spPr>
      </p:pic>
    </p:spTree>
    <p:extLst>
      <p:ext uri="{BB962C8B-B14F-4D97-AF65-F5344CB8AC3E}">
        <p14:creationId xmlns:p14="http://schemas.microsoft.com/office/powerpoint/2010/main" val="262755252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dirty="0"/>
              <a:t>O que são </a:t>
            </a:r>
            <a:br>
              <a:rPr lang="pt-BR" dirty="0"/>
            </a:br>
            <a:r>
              <a:rPr lang="pt-BR" b="1" dirty="0"/>
              <a:t>Animes?</a:t>
            </a:r>
          </a:p>
        </p:txBody>
      </p:sp>
      <p:sp>
        <p:nvSpPr>
          <p:cNvPr id="3" name="Espaço Reservado para Conteúdo 2">
            <a:extLst>
              <a:ext uri="{FF2B5EF4-FFF2-40B4-BE49-F238E27FC236}">
                <a16:creationId xmlns:a16="http://schemas.microsoft.com/office/drawing/2014/main" id="{C58B767D-D14D-ADE9-5903-9C0BE80B0DAC}"/>
              </a:ext>
            </a:extLst>
          </p:cNvPr>
          <p:cNvSpPr>
            <a:spLocks noGrp="1"/>
          </p:cNvSpPr>
          <p:nvPr>
            <p:ph idx="1"/>
          </p:nvPr>
        </p:nvSpPr>
        <p:spPr/>
        <p:txBody>
          <a:bodyPr/>
          <a:lstStyle/>
          <a:p>
            <a:pPr marL="0" indent="0">
              <a:buNone/>
            </a:pPr>
            <a:r>
              <a:rPr lang="pt-BR" dirty="0"/>
              <a:t>O termo é abreviado da palavra “animação” em japonês, que se refere a qualquer animação. Normalmente, mas não sendo uma regra, o anime é adaptado de um mangá.</a:t>
            </a:r>
          </a:p>
        </p:txBody>
      </p:sp>
    </p:spTree>
    <p:extLst>
      <p:ext uri="{BB962C8B-B14F-4D97-AF65-F5344CB8AC3E}">
        <p14:creationId xmlns:p14="http://schemas.microsoft.com/office/powerpoint/2010/main" val="184649923"/>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b="1" dirty="0"/>
              <a:t>Gráficos</a:t>
            </a:r>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Os gráficos estão divididos em:</a:t>
            </a:r>
          </a:p>
          <a:p>
            <a:r>
              <a:rPr lang="pt-BR" dirty="0"/>
              <a:t>Mais visto da estação;</a:t>
            </a:r>
          </a:p>
          <a:p>
            <a:r>
              <a:rPr lang="pt-BR" dirty="0"/>
              <a:t>Sempre no topo;</a:t>
            </a:r>
          </a:p>
          <a:p>
            <a:r>
              <a:rPr lang="pt-BR" dirty="0"/>
              <a:t>Lista de animes Primavera 2022.</a:t>
            </a:r>
          </a:p>
        </p:txBody>
      </p:sp>
    </p:spTree>
    <p:extLst>
      <p:ext uri="{BB962C8B-B14F-4D97-AF65-F5344CB8AC3E}">
        <p14:creationId xmlns:p14="http://schemas.microsoft.com/office/powerpoint/2010/main" val="3564111439"/>
      </p:ext>
    </p:extLst>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Nuvem</a:t>
            </a:r>
            <a:r>
              <a:rPr lang="pt-BR" b="1" dirty="0"/>
              <a:t> </a:t>
            </a:r>
            <a:r>
              <a:rPr lang="pt-BR" dirty="0"/>
              <a:t>de</a:t>
            </a:r>
            <a:r>
              <a:rPr lang="pt-BR" b="1" dirty="0"/>
              <a:t> </a:t>
            </a:r>
            <a:r>
              <a:rPr lang="pt-BR" sz="8800" b="1" dirty="0"/>
              <a:t>palavras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Para a geração da nuvem de palavras, foi utilizado a base dos 50 animes mais populares e os dados estatísticos destes animes.</a:t>
            </a:r>
          </a:p>
        </p:txBody>
      </p:sp>
    </p:spTree>
    <p:extLst>
      <p:ext uri="{BB962C8B-B14F-4D97-AF65-F5344CB8AC3E}">
        <p14:creationId xmlns:p14="http://schemas.microsoft.com/office/powerpoint/2010/main" val="3530434399"/>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6E5FE5-98C6-29FB-925D-940F8A1C0B68}"/>
              </a:ext>
            </a:extLst>
          </p:cNvPr>
          <p:cNvSpPr>
            <a:spLocks noGrp="1"/>
          </p:cNvSpPr>
          <p:nvPr>
            <p:ph type="title"/>
          </p:nvPr>
        </p:nvSpPr>
        <p:spPr/>
        <p:txBody>
          <a:bodyPr/>
          <a:lstStyle/>
          <a:p>
            <a:r>
              <a:rPr lang="pt-BR" dirty="0"/>
              <a:t>Nuvem</a:t>
            </a:r>
            <a:r>
              <a:rPr lang="pt-BR" b="1" dirty="0"/>
              <a:t> </a:t>
            </a:r>
            <a:r>
              <a:rPr lang="pt-BR" dirty="0"/>
              <a:t>de</a:t>
            </a:r>
            <a:r>
              <a:rPr lang="pt-BR" b="1" dirty="0"/>
              <a:t> </a:t>
            </a:r>
            <a:r>
              <a:rPr lang="pt-BR" sz="8800" b="1" dirty="0"/>
              <a:t>palavras</a:t>
            </a:r>
            <a:endParaRPr lang="pt-BR" b="1" dirty="0"/>
          </a:p>
        </p:txBody>
      </p:sp>
      <p:sp>
        <p:nvSpPr>
          <p:cNvPr id="3" name="Espaço Reservado para Conteúdo 2">
            <a:extLst>
              <a:ext uri="{FF2B5EF4-FFF2-40B4-BE49-F238E27FC236}">
                <a16:creationId xmlns:a16="http://schemas.microsoft.com/office/drawing/2014/main" id="{9AA927C4-E221-4D07-D50C-B2866E38E097}"/>
              </a:ext>
            </a:extLst>
          </p:cNvPr>
          <p:cNvSpPr>
            <a:spLocks noGrp="1"/>
          </p:cNvSpPr>
          <p:nvPr>
            <p:ph idx="1"/>
          </p:nvPr>
        </p:nvSpPr>
        <p:spPr/>
        <p:txBody>
          <a:bodyPr/>
          <a:lstStyle/>
          <a:p>
            <a:pPr marL="0" indent="0">
              <a:buNone/>
            </a:pPr>
            <a:r>
              <a:rPr lang="pt-BR" dirty="0"/>
              <a:t>Foi criada em </a:t>
            </a:r>
            <a:r>
              <a:rPr lang="pt-BR" dirty="0" err="1"/>
              <a:t>python</a:t>
            </a:r>
            <a:r>
              <a:rPr lang="pt-BR" dirty="0"/>
              <a:t> usando bibliotecas específicas, como </a:t>
            </a:r>
            <a:r>
              <a:rPr lang="pt-BR" b="1" dirty="0" err="1"/>
              <a:t>matplot</a:t>
            </a:r>
            <a:r>
              <a:rPr lang="pt-BR" dirty="0"/>
              <a:t> e </a:t>
            </a:r>
            <a:r>
              <a:rPr lang="pt-BR" b="1" dirty="0" err="1"/>
              <a:t>wordcloud</a:t>
            </a:r>
            <a:r>
              <a:rPr lang="pt-BR" dirty="0"/>
              <a:t>.</a:t>
            </a:r>
          </a:p>
        </p:txBody>
      </p:sp>
    </p:spTree>
    <p:extLst>
      <p:ext uri="{BB962C8B-B14F-4D97-AF65-F5344CB8AC3E}">
        <p14:creationId xmlns:p14="http://schemas.microsoft.com/office/powerpoint/2010/main" val="198249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7F5199-232A-A05D-B686-33C3090EC7CB}"/>
              </a:ext>
            </a:extLst>
          </p:cNvPr>
          <p:cNvSpPr>
            <a:spLocks noGrp="1"/>
          </p:cNvSpPr>
          <p:nvPr>
            <p:ph type="title"/>
          </p:nvPr>
        </p:nvSpPr>
        <p:spPr/>
        <p:txBody>
          <a:bodyPr anchor="ctr">
            <a:normAutofit/>
          </a:bodyPr>
          <a:lstStyle/>
          <a:p>
            <a:r>
              <a:rPr lang="pt-BR" sz="5400" dirty="0"/>
              <a:t>Para quem é o</a:t>
            </a:r>
            <a:r>
              <a:rPr lang="pt-BR" sz="7200" dirty="0"/>
              <a:t> </a:t>
            </a:r>
            <a:r>
              <a:rPr lang="pt-BR" sz="7200" b="1" dirty="0"/>
              <a:t>Anitrends</a:t>
            </a:r>
            <a:r>
              <a:rPr lang="pt-BR" sz="7200" dirty="0"/>
              <a:t>?</a:t>
            </a:r>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Criado</a:t>
            </a:r>
            <a:r>
              <a:rPr lang="pt-BR" dirty="0">
                <a:effectLst/>
              </a:rPr>
              <a:t> para donos de negócios que </a:t>
            </a:r>
            <a:r>
              <a:rPr lang="pt-BR" dirty="0"/>
              <a:t>desejam </a:t>
            </a:r>
            <a:r>
              <a:rPr lang="pt-BR" dirty="0">
                <a:effectLst/>
              </a:rPr>
              <a:t>saber as melhores tendências para compra e venda baseado na popularidade do anime.</a:t>
            </a:r>
            <a:endParaRPr lang="pt-BR" dirty="0"/>
          </a:p>
        </p:txBody>
      </p:sp>
    </p:spTree>
    <p:extLst>
      <p:ext uri="{BB962C8B-B14F-4D97-AF65-F5344CB8AC3E}">
        <p14:creationId xmlns:p14="http://schemas.microsoft.com/office/powerpoint/2010/main" val="496138405"/>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sz="8000" dirty="0"/>
              <a:t>Quem é o </a:t>
            </a:r>
            <a:r>
              <a:rPr lang="pt-BR" dirty="0"/>
              <a:t>Usuário do</a:t>
            </a:r>
            <a:br>
              <a:rPr lang="pt-BR" dirty="0"/>
            </a:br>
            <a:r>
              <a:rPr lang="pt-BR" b="1" dirty="0"/>
              <a:t>Anitrends?</a:t>
            </a:r>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r>
              <a:rPr lang="pt-BR" b="1" dirty="0"/>
              <a:t>Sexo:</a:t>
            </a:r>
            <a:r>
              <a:rPr lang="pt-BR" dirty="0"/>
              <a:t> Homem ou mulher</a:t>
            </a:r>
          </a:p>
          <a:p>
            <a:r>
              <a:rPr lang="pt-BR" b="1" dirty="0"/>
              <a:t>Idade:</a:t>
            </a:r>
            <a:r>
              <a:rPr lang="pt-BR" dirty="0"/>
              <a:t> 30 a 40 anos</a:t>
            </a:r>
          </a:p>
          <a:p>
            <a:r>
              <a:rPr lang="pt-BR" b="1" dirty="0"/>
              <a:t>Perfil social: </a:t>
            </a:r>
            <a:r>
              <a:rPr lang="pt-BR" dirty="0"/>
              <a:t>Classe média</a:t>
            </a:r>
          </a:p>
          <a:p>
            <a:r>
              <a:rPr lang="pt-BR" b="1" dirty="0"/>
              <a:t>Acesso:</a:t>
            </a:r>
            <a:r>
              <a:rPr lang="pt-BR" dirty="0"/>
              <a:t> Desktop</a:t>
            </a:r>
          </a:p>
          <a:p>
            <a:endParaRPr lang="pt-BR" dirty="0"/>
          </a:p>
        </p:txBody>
      </p:sp>
    </p:spTree>
    <p:extLst>
      <p:ext uri="{BB962C8B-B14F-4D97-AF65-F5344CB8AC3E}">
        <p14:creationId xmlns:p14="http://schemas.microsoft.com/office/powerpoint/2010/main" val="2067522530"/>
      </p:ext>
    </p:extLst>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DDE96EC-0133-D155-20E2-4108BD5CCA7B}"/>
              </a:ext>
            </a:extLst>
          </p:cNvPr>
          <p:cNvSpPr>
            <a:spLocks noGrp="1"/>
          </p:cNvSpPr>
          <p:nvPr>
            <p:ph type="title"/>
          </p:nvPr>
        </p:nvSpPr>
        <p:spPr/>
        <p:txBody>
          <a:bodyPr/>
          <a:lstStyle/>
          <a:p>
            <a:r>
              <a:rPr lang="pt-BR" dirty="0"/>
              <a:t>Objetivo da </a:t>
            </a:r>
            <a:br>
              <a:rPr lang="pt-BR" dirty="0"/>
            </a:br>
            <a:r>
              <a:rPr lang="pt-BR" sz="8000" b="1" dirty="0"/>
              <a:t>interface</a:t>
            </a:r>
            <a:endParaRPr lang="pt-BR" b="1" dirty="0"/>
          </a:p>
        </p:txBody>
      </p:sp>
      <p:sp>
        <p:nvSpPr>
          <p:cNvPr id="7" name="Espaço Reservado para Conteúdo 6">
            <a:extLst>
              <a:ext uri="{FF2B5EF4-FFF2-40B4-BE49-F238E27FC236}">
                <a16:creationId xmlns:a16="http://schemas.microsoft.com/office/drawing/2014/main" id="{5992CDC7-51D6-CC69-C7A3-7E257C3600B6}"/>
              </a:ext>
            </a:extLst>
          </p:cNvPr>
          <p:cNvSpPr>
            <a:spLocks noGrp="1"/>
          </p:cNvSpPr>
          <p:nvPr>
            <p:ph idx="1"/>
          </p:nvPr>
        </p:nvSpPr>
        <p:spPr/>
        <p:txBody>
          <a:bodyPr/>
          <a:lstStyle/>
          <a:p>
            <a:pPr marL="0" indent="0">
              <a:buNone/>
            </a:pPr>
            <a:r>
              <a:rPr lang="pt-BR" dirty="0"/>
              <a:t>Proporcionaremos uma navegação proveitosa e com </a:t>
            </a:r>
            <a:r>
              <a:rPr lang="pt-BR" i="1" dirty="0"/>
              <a:t>familiaridade, </a:t>
            </a:r>
            <a:r>
              <a:rPr lang="pt-BR" dirty="0"/>
              <a:t>expandindo e disciplinando o repertório do usuário</a:t>
            </a:r>
          </a:p>
        </p:txBody>
      </p:sp>
    </p:spTree>
    <p:extLst>
      <p:ext uri="{BB962C8B-B14F-4D97-AF65-F5344CB8AC3E}">
        <p14:creationId xmlns:p14="http://schemas.microsoft.com/office/powerpoint/2010/main" val="1539011851"/>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b="1" i="1" dirty="0" err="1"/>
              <a:t>Styleguide</a:t>
            </a:r>
            <a:endParaRPr lang="pt-BR" b="1" i="1" dirty="0"/>
          </a:p>
        </p:txBody>
      </p:sp>
      <p:sp>
        <p:nvSpPr>
          <p:cNvPr id="3" name="Espaço Reservado para Conteúdo 2">
            <a:extLst>
              <a:ext uri="{FF2B5EF4-FFF2-40B4-BE49-F238E27FC236}">
                <a16:creationId xmlns:a16="http://schemas.microsoft.com/office/drawing/2014/main" id="{F35C31DC-4B0C-188E-C46C-907FA0BCFE48}"/>
              </a:ext>
            </a:extLst>
          </p:cNvPr>
          <p:cNvSpPr>
            <a:spLocks noGrp="1"/>
          </p:cNvSpPr>
          <p:nvPr>
            <p:ph idx="1"/>
          </p:nvPr>
        </p:nvSpPr>
        <p:spPr/>
        <p:txBody>
          <a:bodyPr anchor="ctr"/>
          <a:lstStyle/>
          <a:p>
            <a:pPr marL="0" indent="0">
              <a:buNone/>
            </a:pPr>
            <a:r>
              <a:rPr lang="pt-BR" dirty="0"/>
              <a:t>Para a interface, foi idealizado um estilo minimalista para passar seriedade e credibilidade.</a:t>
            </a:r>
          </a:p>
        </p:txBody>
      </p:sp>
    </p:spTree>
    <p:extLst>
      <p:ext uri="{BB962C8B-B14F-4D97-AF65-F5344CB8AC3E}">
        <p14:creationId xmlns:p14="http://schemas.microsoft.com/office/powerpoint/2010/main" val="2689765961"/>
      </p:ext>
    </p:extLst>
  </p:cSld>
  <p:clrMapOvr>
    <a:masterClrMapping/>
  </p:clrMapOvr>
  <p:transition spd="slow">
    <p:push/>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Cores</a:t>
            </a:r>
          </a:p>
        </p:txBody>
      </p:sp>
      <p:sp>
        <p:nvSpPr>
          <p:cNvPr id="4" name="Espaço Reservado para Texto 3">
            <a:extLst>
              <a:ext uri="{FF2B5EF4-FFF2-40B4-BE49-F238E27FC236}">
                <a16:creationId xmlns:a16="http://schemas.microsoft.com/office/drawing/2014/main" id="{F5AEA989-D27D-F61C-DF4F-663CB5F8D077}"/>
              </a:ext>
            </a:extLst>
          </p:cNvPr>
          <p:cNvSpPr>
            <a:spLocks noGrp="1"/>
          </p:cNvSpPr>
          <p:nvPr>
            <p:ph type="body" idx="1"/>
          </p:nvPr>
        </p:nvSpPr>
        <p:spPr/>
        <p:txBody>
          <a:bodyPr/>
          <a:lstStyle/>
          <a:p>
            <a:r>
              <a:rPr lang="pt-BR" sz="2400" dirty="0">
                <a:latin typeface="Nunito" pitchFamily="2" charset="0"/>
              </a:rPr>
              <a:t>Primárias</a:t>
            </a:r>
            <a:endParaRPr lang="pt-BR" dirty="0"/>
          </a:p>
        </p:txBody>
      </p:sp>
      <p:sp>
        <p:nvSpPr>
          <p:cNvPr id="7" name="Espaço Reservado para Texto 6">
            <a:extLst>
              <a:ext uri="{FF2B5EF4-FFF2-40B4-BE49-F238E27FC236}">
                <a16:creationId xmlns:a16="http://schemas.microsoft.com/office/drawing/2014/main" id="{297FFB52-070A-0E87-5C9E-75932708F92A}"/>
              </a:ext>
            </a:extLst>
          </p:cNvPr>
          <p:cNvSpPr>
            <a:spLocks noGrp="1"/>
          </p:cNvSpPr>
          <p:nvPr>
            <p:ph type="body" sz="quarter" idx="3"/>
          </p:nvPr>
        </p:nvSpPr>
        <p:spPr/>
        <p:txBody>
          <a:bodyPr/>
          <a:lstStyle/>
          <a:p>
            <a:r>
              <a:rPr lang="pt-BR" sz="2400" dirty="0">
                <a:latin typeface="Nunito" pitchFamily="2" charset="0"/>
              </a:rPr>
              <a:t>Neutras</a:t>
            </a:r>
            <a:endParaRPr lang="pt-BR" dirty="0"/>
          </a:p>
        </p:txBody>
      </p:sp>
      <p:grpSp>
        <p:nvGrpSpPr>
          <p:cNvPr id="2" name="Agrupar 1">
            <a:extLst>
              <a:ext uri="{FF2B5EF4-FFF2-40B4-BE49-F238E27FC236}">
                <a16:creationId xmlns:a16="http://schemas.microsoft.com/office/drawing/2014/main" id="{F3784C5E-AF88-3809-0F69-811CB7AD51AB}"/>
              </a:ext>
            </a:extLst>
          </p:cNvPr>
          <p:cNvGrpSpPr>
            <a:grpSpLocks noChangeAspect="1"/>
          </p:cNvGrpSpPr>
          <p:nvPr/>
        </p:nvGrpSpPr>
        <p:grpSpPr>
          <a:xfrm>
            <a:off x="839788" y="2750645"/>
            <a:ext cx="4472441" cy="1910108"/>
            <a:chOff x="5245100" y="1899790"/>
            <a:chExt cx="4032007" cy="1673310"/>
          </a:xfrm>
        </p:grpSpPr>
        <p:grpSp>
          <p:nvGrpSpPr>
            <p:cNvPr id="40" name="Agrupar 39">
              <a:extLst>
                <a:ext uri="{FF2B5EF4-FFF2-40B4-BE49-F238E27FC236}">
                  <a16:creationId xmlns:a16="http://schemas.microsoft.com/office/drawing/2014/main" id="{87DD6D2E-C65F-DC7D-23C9-83B0EE1E0A9D}"/>
                </a:ext>
              </a:extLst>
            </p:cNvPr>
            <p:cNvGrpSpPr>
              <a:grpSpLocks noChangeAspect="1"/>
            </p:cNvGrpSpPr>
            <p:nvPr/>
          </p:nvGrpSpPr>
          <p:grpSpPr>
            <a:xfrm>
              <a:off x="5245100" y="1899790"/>
              <a:ext cx="4032007" cy="720000"/>
              <a:chOff x="537949" y="388688"/>
              <a:chExt cx="6048010" cy="1080000"/>
            </a:xfrm>
          </p:grpSpPr>
          <p:sp>
            <p:nvSpPr>
              <p:cNvPr id="53" name="Elipse 52">
                <a:extLst>
                  <a:ext uri="{FF2B5EF4-FFF2-40B4-BE49-F238E27FC236}">
                    <a16:creationId xmlns:a16="http://schemas.microsoft.com/office/drawing/2014/main" id="{DD3D20A8-DC02-AABF-021D-BFEE9563AAFA}"/>
                  </a:ext>
                </a:extLst>
              </p:cNvPr>
              <p:cNvSpPr/>
              <p:nvPr/>
            </p:nvSpPr>
            <p:spPr>
              <a:xfrm>
                <a:off x="537949" y="388688"/>
                <a:ext cx="1080000" cy="1080000"/>
              </a:xfrm>
              <a:prstGeom prst="ellipse">
                <a:avLst/>
              </a:prstGeom>
              <a:solidFill>
                <a:srgbClr val="C7F6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4" name="Elipse 53">
                <a:extLst>
                  <a:ext uri="{FF2B5EF4-FFF2-40B4-BE49-F238E27FC236}">
                    <a16:creationId xmlns:a16="http://schemas.microsoft.com/office/drawing/2014/main" id="{582F395E-1B65-4E54-6C24-4EB3D5EAB8C4}"/>
                  </a:ext>
                </a:extLst>
              </p:cNvPr>
              <p:cNvSpPr/>
              <p:nvPr/>
            </p:nvSpPr>
            <p:spPr>
              <a:xfrm>
                <a:off x="1779952" y="388688"/>
                <a:ext cx="1080000" cy="1080000"/>
              </a:xfrm>
              <a:prstGeom prst="ellipse">
                <a:avLst/>
              </a:prstGeom>
              <a:solidFill>
                <a:srgbClr val="B0E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5" name="Elipse 54">
                <a:extLst>
                  <a:ext uri="{FF2B5EF4-FFF2-40B4-BE49-F238E27FC236}">
                    <a16:creationId xmlns:a16="http://schemas.microsoft.com/office/drawing/2014/main" id="{9BDD7A9A-E7E7-6603-B74A-C563FA63CBC9}"/>
                  </a:ext>
                </a:extLst>
              </p:cNvPr>
              <p:cNvSpPr/>
              <p:nvPr/>
            </p:nvSpPr>
            <p:spPr>
              <a:xfrm>
                <a:off x="3021955" y="388688"/>
                <a:ext cx="1080000" cy="1080000"/>
              </a:xfrm>
              <a:prstGeom prst="ellipse">
                <a:avLst/>
              </a:prstGeom>
              <a:solidFill>
                <a:srgbClr val="99C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6" name="Elipse 55">
                <a:extLst>
                  <a:ext uri="{FF2B5EF4-FFF2-40B4-BE49-F238E27FC236}">
                    <a16:creationId xmlns:a16="http://schemas.microsoft.com/office/drawing/2014/main" id="{03C2F8DB-9DD2-7D8B-F51F-3389D841D618}"/>
                  </a:ext>
                </a:extLst>
              </p:cNvPr>
              <p:cNvSpPr/>
              <p:nvPr/>
            </p:nvSpPr>
            <p:spPr>
              <a:xfrm>
                <a:off x="4263957" y="388688"/>
                <a:ext cx="1080000" cy="1080000"/>
              </a:xfrm>
              <a:prstGeom prst="ellipse">
                <a:avLst/>
              </a:prstGeom>
              <a:solidFill>
                <a:srgbClr val="82B3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7" name="Elipse 56">
                <a:extLst>
                  <a:ext uri="{FF2B5EF4-FFF2-40B4-BE49-F238E27FC236}">
                    <a16:creationId xmlns:a16="http://schemas.microsoft.com/office/drawing/2014/main" id="{E70DD7C0-0671-3835-9709-1BBA2B0DE313}"/>
                  </a:ext>
                </a:extLst>
              </p:cNvPr>
              <p:cNvSpPr/>
              <p:nvPr/>
            </p:nvSpPr>
            <p:spPr>
              <a:xfrm>
                <a:off x="5505959" y="388688"/>
                <a:ext cx="1080000" cy="1080000"/>
              </a:xfrm>
              <a:prstGeom prst="ellipse">
                <a:avLst/>
              </a:prstGeom>
              <a:solidFill>
                <a:srgbClr val="6B9E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41" name="Agrupar 40">
              <a:extLst>
                <a:ext uri="{FF2B5EF4-FFF2-40B4-BE49-F238E27FC236}">
                  <a16:creationId xmlns:a16="http://schemas.microsoft.com/office/drawing/2014/main" id="{B383249E-312C-6156-CD95-F08A346EF081}"/>
                </a:ext>
              </a:extLst>
            </p:cNvPr>
            <p:cNvGrpSpPr>
              <a:grpSpLocks noChangeAspect="1"/>
            </p:cNvGrpSpPr>
            <p:nvPr/>
          </p:nvGrpSpPr>
          <p:grpSpPr>
            <a:xfrm>
              <a:off x="5245100" y="2853100"/>
              <a:ext cx="4032007" cy="720000"/>
              <a:chOff x="537949" y="1667146"/>
              <a:chExt cx="6048010" cy="1080000"/>
            </a:xfrm>
          </p:grpSpPr>
          <p:sp>
            <p:nvSpPr>
              <p:cNvPr id="48" name="Elipse 47">
                <a:extLst>
                  <a:ext uri="{FF2B5EF4-FFF2-40B4-BE49-F238E27FC236}">
                    <a16:creationId xmlns:a16="http://schemas.microsoft.com/office/drawing/2014/main" id="{B7277D5B-2FC7-0EF1-1320-D3E1E9E97D9E}"/>
                  </a:ext>
                </a:extLst>
              </p:cNvPr>
              <p:cNvSpPr/>
              <p:nvPr/>
            </p:nvSpPr>
            <p:spPr>
              <a:xfrm>
                <a:off x="537949" y="1667146"/>
                <a:ext cx="1080000" cy="1080000"/>
              </a:xfrm>
              <a:prstGeom prst="ellipse">
                <a:avLst/>
              </a:prstGeom>
              <a:solidFill>
                <a:srgbClr val="5489C6"/>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9" name="Elipse 48">
                <a:extLst>
                  <a:ext uri="{FF2B5EF4-FFF2-40B4-BE49-F238E27FC236}">
                    <a16:creationId xmlns:a16="http://schemas.microsoft.com/office/drawing/2014/main" id="{85458156-4210-52AA-C8DE-8AAAD2CBFDAF}"/>
                  </a:ext>
                </a:extLst>
              </p:cNvPr>
              <p:cNvSpPr/>
              <p:nvPr/>
            </p:nvSpPr>
            <p:spPr>
              <a:xfrm>
                <a:off x="1779952" y="1667146"/>
                <a:ext cx="1080000" cy="1080000"/>
              </a:xfrm>
              <a:prstGeom prst="ellipse">
                <a:avLst/>
              </a:prstGeom>
              <a:solidFill>
                <a:srgbClr val="3C75B0"/>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0" name="Elipse 49">
                <a:extLst>
                  <a:ext uri="{FF2B5EF4-FFF2-40B4-BE49-F238E27FC236}">
                    <a16:creationId xmlns:a16="http://schemas.microsoft.com/office/drawing/2014/main" id="{563671E1-44DA-91EB-AD41-821D582365BF}"/>
                  </a:ext>
                </a:extLst>
              </p:cNvPr>
              <p:cNvSpPr/>
              <p:nvPr/>
            </p:nvSpPr>
            <p:spPr>
              <a:xfrm>
                <a:off x="3021955" y="1667146"/>
                <a:ext cx="1080000" cy="1080000"/>
              </a:xfrm>
              <a:prstGeom prst="ellipse">
                <a:avLst/>
              </a:prstGeom>
              <a:solidFill>
                <a:srgbClr val="20619B"/>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1" name="Elipse 50">
                <a:extLst>
                  <a:ext uri="{FF2B5EF4-FFF2-40B4-BE49-F238E27FC236}">
                    <a16:creationId xmlns:a16="http://schemas.microsoft.com/office/drawing/2014/main" id="{AB896634-F3BA-BB58-49EE-888A69D62C7C}"/>
                  </a:ext>
                </a:extLst>
              </p:cNvPr>
              <p:cNvSpPr/>
              <p:nvPr/>
            </p:nvSpPr>
            <p:spPr>
              <a:xfrm>
                <a:off x="4263957" y="1667146"/>
                <a:ext cx="1080000" cy="1080000"/>
              </a:xfrm>
              <a:prstGeom prst="ellipse">
                <a:avLst/>
              </a:prstGeom>
              <a:solidFill>
                <a:srgbClr val="00518A"/>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2" name="Elipse 51">
                <a:extLst>
                  <a:ext uri="{FF2B5EF4-FFF2-40B4-BE49-F238E27FC236}">
                    <a16:creationId xmlns:a16="http://schemas.microsoft.com/office/drawing/2014/main" id="{08520A81-C479-DE5F-B5E8-8941765918C8}"/>
                  </a:ext>
                </a:extLst>
              </p:cNvPr>
              <p:cNvSpPr/>
              <p:nvPr/>
            </p:nvSpPr>
            <p:spPr>
              <a:xfrm>
                <a:off x="5505959" y="1667146"/>
                <a:ext cx="1080000" cy="1080000"/>
              </a:xfrm>
              <a:prstGeom prst="ellipse">
                <a:avLst/>
              </a:prstGeom>
              <a:solidFill>
                <a:srgbClr val="003C7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grpSp>
        <p:nvGrpSpPr>
          <p:cNvPr id="42" name="Agrupar 41">
            <a:extLst>
              <a:ext uri="{FF2B5EF4-FFF2-40B4-BE49-F238E27FC236}">
                <a16:creationId xmlns:a16="http://schemas.microsoft.com/office/drawing/2014/main" id="{1D9409EB-C893-A7D4-B42D-8D50B36DF0E6}"/>
              </a:ext>
            </a:extLst>
          </p:cNvPr>
          <p:cNvGrpSpPr>
            <a:grpSpLocks noChangeAspect="1"/>
          </p:cNvGrpSpPr>
          <p:nvPr/>
        </p:nvGrpSpPr>
        <p:grpSpPr>
          <a:xfrm>
            <a:off x="6096000" y="2750641"/>
            <a:ext cx="5184000" cy="925721"/>
            <a:chOff x="537949" y="1667146"/>
            <a:chExt cx="6048010" cy="1080000"/>
          </a:xfrm>
        </p:grpSpPr>
        <p:sp>
          <p:nvSpPr>
            <p:cNvPr id="43" name="Elipse 42">
              <a:extLst>
                <a:ext uri="{FF2B5EF4-FFF2-40B4-BE49-F238E27FC236}">
                  <a16:creationId xmlns:a16="http://schemas.microsoft.com/office/drawing/2014/main" id="{76929BBF-8B7D-7BE7-822B-EE2F3D357787}"/>
                </a:ext>
              </a:extLst>
            </p:cNvPr>
            <p:cNvSpPr/>
            <p:nvPr/>
          </p:nvSpPr>
          <p:spPr>
            <a:xfrm>
              <a:off x="537949" y="1667146"/>
              <a:ext cx="1080000" cy="1080000"/>
            </a:xfrm>
            <a:prstGeom prst="ellipse">
              <a:avLst/>
            </a:prstGeom>
            <a:solidFill>
              <a:srgbClr val="1C1D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4" name="Elipse 43">
              <a:extLst>
                <a:ext uri="{FF2B5EF4-FFF2-40B4-BE49-F238E27FC236}">
                  <a16:creationId xmlns:a16="http://schemas.microsoft.com/office/drawing/2014/main" id="{FE913A27-F805-AE9F-8D73-0BBBC08C8BFC}"/>
                </a:ext>
              </a:extLst>
            </p:cNvPr>
            <p:cNvSpPr/>
            <p:nvPr/>
          </p:nvSpPr>
          <p:spPr>
            <a:xfrm>
              <a:off x="1779952" y="1667146"/>
              <a:ext cx="1080000" cy="1080000"/>
            </a:xfrm>
            <a:prstGeom prst="ellipse">
              <a:avLst/>
            </a:prstGeom>
            <a:solidFill>
              <a:srgbClr val="EBEBEB"/>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5" name="Elipse 44">
              <a:extLst>
                <a:ext uri="{FF2B5EF4-FFF2-40B4-BE49-F238E27FC236}">
                  <a16:creationId xmlns:a16="http://schemas.microsoft.com/office/drawing/2014/main" id="{3F39F197-2F4C-4875-1B28-5DEC2AABAF7B}"/>
                </a:ext>
              </a:extLst>
            </p:cNvPr>
            <p:cNvSpPr/>
            <p:nvPr/>
          </p:nvSpPr>
          <p:spPr>
            <a:xfrm>
              <a:off x="3021955" y="1667146"/>
              <a:ext cx="1080000" cy="1080000"/>
            </a:xfrm>
            <a:prstGeom prst="ellipse">
              <a:avLst/>
            </a:prstGeom>
            <a:solidFill>
              <a:srgbClr val="F0EAD6"/>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6" name="Elipse 45">
              <a:extLst>
                <a:ext uri="{FF2B5EF4-FFF2-40B4-BE49-F238E27FC236}">
                  <a16:creationId xmlns:a16="http://schemas.microsoft.com/office/drawing/2014/main" id="{2EA67080-10FE-1B38-592E-AC8B1A0D824F}"/>
                </a:ext>
              </a:extLst>
            </p:cNvPr>
            <p:cNvSpPr/>
            <p:nvPr/>
          </p:nvSpPr>
          <p:spPr>
            <a:xfrm>
              <a:off x="4263957" y="1667146"/>
              <a:ext cx="1080000" cy="1080000"/>
            </a:xfrm>
            <a:prstGeom prst="ellipse">
              <a:avLst/>
            </a:prstGeom>
            <a:solidFill>
              <a:srgbClr val="2D2D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7" name="Elipse 46">
              <a:extLst>
                <a:ext uri="{FF2B5EF4-FFF2-40B4-BE49-F238E27FC236}">
                  <a16:creationId xmlns:a16="http://schemas.microsoft.com/office/drawing/2014/main" id="{FB0D07D0-A4EA-16A0-9A08-AD64DE64D259}"/>
                </a:ext>
              </a:extLst>
            </p:cNvPr>
            <p:cNvSpPr/>
            <p:nvPr/>
          </p:nvSpPr>
          <p:spPr>
            <a:xfrm>
              <a:off x="5505959" y="1667146"/>
              <a:ext cx="1080000" cy="1080000"/>
            </a:xfrm>
            <a:prstGeom prst="ellipse">
              <a:avLst/>
            </a:prstGeom>
            <a:solidFill>
              <a:srgbClr val="FFFFFF"/>
            </a:solidFill>
            <a:ln>
              <a:solidFill>
                <a:srgbClr val="2D2D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1636187346"/>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Tipografia</a:t>
            </a:r>
          </a:p>
        </p:txBody>
      </p:sp>
      <p:sp>
        <p:nvSpPr>
          <p:cNvPr id="6" name="Espaço Reservado para Conteúdo 5">
            <a:extLst>
              <a:ext uri="{FF2B5EF4-FFF2-40B4-BE49-F238E27FC236}">
                <a16:creationId xmlns:a16="http://schemas.microsoft.com/office/drawing/2014/main" id="{867FC2EF-0582-AE5D-4386-015D85E4AF96}"/>
              </a:ext>
            </a:extLst>
          </p:cNvPr>
          <p:cNvSpPr>
            <a:spLocks noGrp="1"/>
          </p:cNvSpPr>
          <p:nvPr>
            <p:ph sz="half" idx="1"/>
          </p:nvPr>
        </p:nvSpPr>
        <p:spPr>
          <a:xfrm>
            <a:off x="838200" y="2522310"/>
            <a:ext cx="2296886" cy="906690"/>
          </a:xfrm>
        </p:spPr>
        <p:txBody>
          <a:bodyPr anchor="t">
            <a:normAutofit/>
          </a:bodyPr>
          <a:lstStyle/>
          <a:p>
            <a:pPr marL="0" indent="0">
              <a:buNone/>
            </a:pPr>
            <a:r>
              <a:rPr lang="pt-BR" sz="5400" dirty="0" err="1">
                <a:latin typeface="Nunito" pitchFamily="2" charset="0"/>
              </a:rPr>
              <a:t>Nunito</a:t>
            </a:r>
            <a:endParaRPr lang="pt-BR" sz="5400" dirty="0">
              <a:latin typeface="Nunito" pitchFamily="2" charset="0"/>
            </a:endParaRPr>
          </a:p>
        </p:txBody>
      </p:sp>
      <p:sp>
        <p:nvSpPr>
          <p:cNvPr id="7" name="Espaço Reservado para Conteúdo 6">
            <a:extLst>
              <a:ext uri="{FF2B5EF4-FFF2-40B4-BE49-F238E27FC236}">
                <a16:creationId xmlns:a16="http://schemas.microsoft.com/office/drawing/2014/main" id="{BE5E29C4-D638-9C84-D317-527B68CC6AD4}"/>
              </a:ext>
            </a:extLst>
          </p:cNvPr>
          <p:cNvSpPr>
            <a:spLocks noGrp="1"/>
          </p:cNvSpPr>
          <p:nvPr>
            <p:ph sz="half" idx="2"/>
          </p:nvPr>
        </p:nvSpPr>
        <p:spPr>
          <a:xfrm>
            <a:off x="3269343" y="2522310"/>
            <a:ext cx="1621971" cy="906690"/>
          </a:xfrm>
        </p:spPr>
        <p:txBody>
          <a:bodyPr anchor="t">
            <a:normAutofit/>
          </a:bodyPr>
          <a:lstStyle/>
          <a:p>
            <a:pPr marL="0" indent="0">
              <a:buNone/>
            </a:pPr>
            <a:r>
              <a:rPr lang="pt-BR" sz="5400" dirty="0"/>
              <a:t>Inter</a:t>
            </a:r>
          </a:p>
        </p:txBody>
      </p:sp>
      <p:pic>
        <p:nvPicPr>
          <p:cNvPr id="9" name="Espaço Reservado para Conteúdo 7">
            <a:extLst>
              <a:ext uri="{FF2B5EF4-FFF2-40B4-BE49-F238E27FC236}">
                <a16:creationId xmlns:a16="http://schemas.microsoft.com/office/drawing/2014/main" id="{065E1E10-1373-B735-8EF4-BF2246ABFE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858421"/>
            <a:ext cx="10515600" cy="1289269"/>
          </a:xfrm>
          <a:prstGeom prst="rect">
            <a:avLst/>
          </a:prstGeom>
        </p:spPr>
      </p:pic>
    </p:spTree>
    <p:extLst>
      <p:ext uri="{BB962C8B-B14F-4D97-AF65-F5344CB8AC3E}">
        <p14:creationId xmlns:p14="http://schemas.microsoft.com/office/powerpoint/2010/main" val="32244641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Ícones</a:t>
            </a:r>
          </a:p>
        </p:txBody>
      </p:sp>
      <p:pic>
        <p:nvPicPr>
          <p:cNvPr id="12" name="Espaço Reservado para Conteúdo 11" descr="Uma imagem contendo Interface gráfica do usuário&#10;&#10;Descrição gerada automaticamente">
            <a:extLst>
              <a:ext uri="{FF2B5EF4-FFF2-40B4-BE49-F238E27FC236}">
                <a16:creationId xmlns:a16="http://schemas.microsoft.com/office/drawing/2014/main" id="{A6FFD722-59E6-4481-6D0D-68F9A82511F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972593"/>
            <a:ext cx="9694077" cy="912814"/>
          </a:xfrm>
        </p:spPr>
      </p:pic>
    </p:spTree>
    <p:extLst>
      <p:ext uri="{BB962C8B-B14F-4D97-AF65-F5344CB8AC3E}">
        <p14:creationId xmlns:p14="http://schemas.microsoft.com/office/powerpoint/2010/main" val="746889493"/>
      </p:ext>
    </p:extLst>
  </p:cSld>
  <p:clrMapOvr>
    <a:masterClrMapping/>
  </p:clrMapOvr>
  <p:transition spd="slow">
    <p:push dir="u"/>
  </p:transition>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Agrupar 8">
            <a:extLst>
              <a:ext uri="{FF2B5EF4-FFF2-40B4-BE49-F238E27FC236}">
                <a16:creationId xmlns:a16="http://schemas.microsoft.com/office/drawing/2014/main" id="{6857D17D-F49B-3162-D21D-DE7A9C724F2D}"/>
              </a:ext>
            </a:extLst>
          </p:cNvPr>
          <p:cNvGrpSpPr/>
          <p:nvPr/>
        </p:nvGrpSpPr>
        <p:grpSpPr>
          <a:xfrm>
            <a:off x="491726" y="1144324"/>
            <a:ext cx="3240000" cy="4116630"/>
            <a:chOff x="491726" y="663876"/>
            <a:chExt cx="3240000" cy="4116630"/>
          </a:xfrm>
        </p:grpSpPr>
        <p:pic>
          <p:nvPicPr>
            <p:cNvPr id="14" name="Espaço Reservado para Conteúdo 12">
              <a:extLst>
                <a:ext uri="{FF2B5EF4-FFF2-40B4-BE49-F238E27FC236}">
                  <a16:creationId xmlns:a16="http://schemas.microsoft.com/office/drawing/2014/main" id="{5FBA527A-E277-5356-AEA1-098012409D66}"/>
                </a:ext>
              </a:extLst>
            </p:cNvPr>
            <p:cNvPicPr preferRelativeResize="0">
              <a:picLocks/>
            </p:cNvPicPr>
            <p:nvPr/>
          </p:nvPicPr>
          <p:blipFill rotWithShape="1">
            <a:blip r:embed="rId3">
              <a:extLst>
                <a:ext uri="{28A0092B-C50C-407E-A947-70E740481C1C}">
                  <a14:useLocalDpi xmlns:a14="http://schemas.microsoft.com/office/drawing/2010/main" val="0"/>
                </a:ext>
              </a:extLst>
            </a:blip>
            <a:srcRect l="23833" r="23833"/>
            <a:stretch/>
          </p:blipFill>
          <p:spPr>
            <a:xfrm>
              <a:off x="491726"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18" name="CaixaDeTexto 17">
              <a:extLst>
                <a:ext uri="{FF2B5EF4-FFF2-40B4-BE49-F238E27FC236}">
                  <a16:creationId xmlns:a16="http://schemas.microsoft.com/office/drawing/2014/main" id="{0F2BE06E-9CEF-95F6-FA10-614A07DDFD2D}"/>
                </a:ext>
              </a:extLst>
            </p:cNvPr>
            <p:cNvSpPr txBox="1"/>
            <p:nvPr/>
          </p:nvSpPr>
          <p:spPr>
            <a:xfrm flipH="1">
              <a:off x="1280915" y="663876"/>
              <a:ext cx="2450809" cy="461665"/>
            </a:xfrm>
            <a:prstGeom prst="rect">
              <a:avLst/>
            </a:prstGeom>
            <a:noFill/>
          </p:spPr>
          <p:txBody>
            <a:bodyPr wrap="square" rtlCol="0">
              <a:spAutoFit/>
            </a:bodyPr>
            <a:lstStyle/>
            <a:p>
              <a:pPr algn="ctr"/>
              <a:r>
                <a:rPr lang="pt-BR" sz="2400" b="1" dirty="0" err="1">
                  <a:solidFill>
                    <a:schemeClr val="bg1"/>
                  </a:solidFill>
                  <a:latin typeface="Nunito" pitchFamily="2" charset="0"/>
                </a:rPr>
                <a:t>One</a:t>
              </a:r>
              <a:r>
                <a:rPr lang="pt-BR" sz="2400" b="1" dirty="0">
                  <a:solidFill>
                    <a:schemeClr val="bg1"/>
                  </a:solidFill>
                  <a:latin typeface="Nunito" pitchFamily="2" charset="0"/>
                </a:rPr>
                <a:t> </a:t>
              </a:r>
              <a:r>
                <a:rPr lang="pt-BR" sz="2400" b="1" dirty="0" err="1">
                  <a:solidFill>
                    <a:schemeClr val="bg1"/>
                  </a:solidFill>
                  <a:latin typeface="Nunito" pitchFamily="2" charset="0"/>
                </a:rPr>
                <a:t>piece</a:t>
              </a:r>
              <a:endParaRPr lang="pt-BR" sz="2400" b="1" dirty="0">
                <a:solidFill>
                  <a:schemeClr val="bg1"/>
                </a:solidFill>
                <a:latin typeface="Nunito" pitchFamily="2" charset="0"/>
              </a:endParaRPr>
            </a:p>
          </p:txBody>
        </p:sp>
      </p:grpSp>
      <p:grpSp>
        <p:nvGrpSpPr>
          <p:cNvPr id="8" name="Agrupar 7">
            <a:extLst>
              <a:ext uri="{FF2B5EF4-FFF2-40B4-BE49-F238E27FC236}">
                <a16:creationId xmlns:a16="http://schemas.microsoft.com/office/drawing/2014/main" id="{5D32B833-26BE-4CCD-9953-2B4A2775A7BC}"/>
              </a:ext>
            </a:extLst>
          </p:cNvPr>
          <p:cNvGrpSpPr/>
          <p:nvPr/>
        </p:nvGrpSpPr>
        <p:grpSpPr>
          <a:xfrm>
            <a:off x="3147909" y="1144324"/>
            <a:ext cx="3240000" cy="4116630"/>
            <a:chOff x="3147909" y="663876"/>
            <a:chExt cx="3240000" cy="4116630"/>
          </a:xfrm>
        </p:grpSpPr>
        <p:pic>
          <p:nvPicPr>
            <p:cNvPr id="15" name="Espaço Reservado para Conteúdo 12">
              <a:extLst>
                <a:ext uri="{FF2B5EF4-FFF2-40B4-BE49-F238E27FC236}">
                  <a16:creationId xmlns:a16="http://schemas.microsoft.com/office/drawing/2014/main" id="{C0E99790-1828-2762-27E8-663D64692C6C}"/>
                </a:ext>
              </a:extLst>
            </p:cNvPr>
            <p:cNvPicPr preferRelativeResize="0">
              <a:picLocks/>
            </p:cNvPicPr>
            <p:nvPr/>
          </p:nvPicPr>
          <p:blipFill rotWithShape="1">
            <a:blip r:embed="rId4">
              <a:extLst>
                <a:ext uri="{28A0092B-C50C-407E-A947-70E740481C1C}">
                  <a14:useLocalDpi xmlns:a14="http://schemas.microsoft.com/office/drawing/2010/main" val="0"/>
                </a:ext>
              </a:extLst>
            </a:blip>
            <a:srcRect l="23643" r="26358"/>
            <a:stretch/>
          </p:blipFill>
          <p:spPr>
            <a:xfrm>
              <a:off x="3147909"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2" name="CaixaDeTexto 21">
              <a:extLst>
                <a:ext uri="{FF2B5EF4-FFF2-40B4-BE49-F238E27FC236}">
                  <a16:creationId xmlns:a16="http://schemas.microsoft.com/office/drawing/2014/main" id="{6F7B7A2C-5072-EBAA-5961-28790FF2C76B}"/>
                </a:ext>
              </a:extLst>
            </p:cNvPr>
            <p:cNvSpPr txBox="1"/>
            <p:nvPr/>
          </p:nvSpPr>
          <p:spPr>
            <a:xfrm flipH="1">
              <a:off x="3937100"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Dragon Ball Z</a:t>
              </a:r>
            </a:p>
          </p:txBody>
        </p:sp>
      </p:grpSp>
      <p:grpSp>
        <p:nvGrpSpPr>
          <p:cNvPr id="6" name="Agrupar 5">
            <a:extLst>
              <a:ext uri="{FF2B5EF4-FFF2-40B4-BE49-F238E27FC236}">
                <a16:creationId xmlns:a16="http://schemas.microsoft.com/office/drawing/2014/main" id="{CFCEA44A-B539-70A5-125A-7EC54865D592}"/>
              </a:ext>
            </a:extLst>
          </p:cNvPr>
          <p:cNvGrpSpPr/>
          <p:nvPr/>
        </p:nvGrpSpPr>
        <p:grpSpPr>
          <a:xfrm>
            <a:off x="8460275" y="1144324"/>
            <a:ext cx="3240000" cy="4116630"/>
            <a:chOff x="8460275" y="663876"/>
            <a:chExt cx="3240000" cy="4116630"/>
          </a:xfrm>
        </p:grpSpPr>
        <p:pic>
          <p:nvPicPr>
            <p:cNvPr id="17" name="Espaço Reservado para Conteúdo 12">
              <a:extLst>
                <a:ext uri="{FF2B5EF4-FFF2-40B4-BE49-F238E27FC236}">
                  <a16:creationId xmlns:a16="http://schemas.microsoft.com/office/drawing/2014/main" id="{9240F2FA-4F20-324C-76AC-28B0FC46F753}"/>
                </a:ext>
              </a:extLst>
            </p:cNvPr>
            <p:cNvPicPr preferRelativeResize="0">
              <a:picLocks/>
            </p:cNvPicPr>
            <p:nvPr/>
          </p:nvPicPr>
          <p:blipFill rotWithShape="1">
            <a:blip r:embed="rId5">
              <a:extLst>
                <a:ext uri="{28A0092B-C50C-407E-A947-70E740481C1C}">
                  <a14:useLocalDpi xmlns:a14="http://schemas.microsoft.com/office/drawing/2010/main" val="0"/>
                </a:ext>
              </a:extLst>
            </a:blip>
            <a:srcRect l="21889" r="21889"/>
            <a:stretch/>
          </p:blipFill>
          <p:spPr>
            <a:xfrm>
              <a:off x="8460275"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4" name="CaixaDeTexto 23">
              <a:extLst>
                <a:ext uri="{FF2B5EF4-FFF2-40B4-BE49-F238E27FC236}">
                  <a16:creationId xmlns:a16="http://schemas.microsoft.com/office/drawing/2014/main" id="{F4FCB051-C9C7-35C6-76F5-B1C422178581}"/>
                </a:ext>
              </a:extLst>
            </p:cNvPr>
            <p:cNvSpPr txBox="1"/>
            <p:nvPr/>
          </p:nvSpPr>
          <p:spPr>
            <a:xfrm flipH="1">
              <a:off x="9249466"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Pokémon</a:t>
              </a:r>
            </a:p>
          </p:txBody>
        </p:sp>
      </p:grpSp>
      <p:grpSp>
        <p:nvGrpSpPr>
          <p:cNvPr id="7" name="Agrupar 6">
            <a:extLst>
              <a:ext uri="{FF2B5EF4-FFF2-40B4-BE49-F238E27FC236}">
                <a16:creationId xmlns:a16="http://schemas.microsoft.com/office/drawing/2014/main" id="{82F02A23-4835-273D-7B0A-5914708AFA54}"/>
              </a:ext>
            </a:extLst>
          </p:cNvPr>
          <p:cNvGrpSpPr/>
          <p:nvPr/>
        </p:nvGrpSpPr>
        <p:grpSpPr>
          <a:xfrm>
            <a:off x="5804092" y="1144324"/>
            <a:ext cx="3240000" cy="4116630"/>
            <a:chOff x="5804092" y="663876"/>
            <a:chExt cx="3240000" cy="4116630"/>
          </a:xfrm>
        </p:grpSpPr>
        <p:pic>
          <p:nvPicPr>
            <p:cNvPr id="16" name="Espaço Reservado para Conteúdo 12">
              <a:extLst>
                <a:ext uri="{FF2B5EF4-FFF2-40B4-BE49-F238E27FC236}">
                  <a16:creationId xmlns:a16="http://schemas.microsoft.com/office/drawing/2014/main" id="{A176E1C1-8CB3-EC74-E92C-88B8DA7FD25D}"/>
                </a:ext>
              </a:extLst>
            </p:cNvPr>
            <p:cNvPicPr preferRelativeResize="0">
              <a:picLocks/>
            </p:cNvPicPr>
            <p:nvPr/>
          </p:nvPicPr>
          <p:blipFill rotWithShape="1">
            <a:blip r:embed="rId6">
              <a:extLst>
                <a:ext uri="{28A0092B-C50C-407E-A947-70E740481C1C}">
                  <a14:useLocalDpi xmlns:a14="http://schemas.microsoft.com/office/drawing/2010/main" val="0"/>
                </a:ext>
              </a:extLst>
            </a:blip>
            <a:srcRect l="23820" r="23820"/>
            <a:stretch/>
          </p:blipFill>
          <p:spPr>
            <a:xfrm>
              <a:off x="5804092" y="1180506"/>
              <a:ext cx="3240000" cy="3600000"/>
            </a:xfrm>
            <a:prstGeom prst="parallelogram">
              <a:avLst/>
            </a:prstGeom>
            <a:ln w="38100">
              <a:solidFill>
                <a:schemeClr val="bg1">
                  <a:lumMod val="95000"/>
                </a:schemeClr>
              </a:solidFill>
            </a:ln>
            <a:effectLst>
              <a:reflection blurRad="88900" stA="20000" endPos="18000" dir="5400000" sy="-100000" algn="bl" rotWithShape="0"/>
            </a:effectLst>
          </p:spPr>
        </p:pic>
        <p:sp>
          <p:nvSpPr>
            <p:cNvPr id="23" name="CaixaDeTexto 22">
              <a:extLst>
                <a:ext uri="{FF2B5EF4-FFF2-40B4-BE49-F238E27FC236}">
                  <a16:creationId xmlns:a16="http://schemas.microsoft.com/office/drawing/2014/main" id="{C44D8F3D-E336-BC91-2220-5FC1EE3412AB}"/>
                </a:ext>
              </a:extLst>
            </p:cNvPr>
            <p:cNvSpPr txBox="1"/>
            <p:nvPr/>
          </p:nvSpPr>
          <p:spPr>
            <a:xfrm flipH="1">
              <a:off x="6593283" y="663876"/>
              <a:ext cx="2450809" cy="461665"/>
            </a:xfrm>
            <a:prstGeom prst="rect">
              <a:avLst/>
            </a:prstGeom>
            <a:noFill/>
          </p:spPr>
          <p:txBody>
            <a:bodyPr wrap="square" rtlCol="0">
              <a:spAutoFit/>
            </a:bodyPr>
            <a:lstStyle/>
            <a:p>
              <a:pPr algn="ctr"/>
              <a:r>
                <a:rPr lang="pt-BR" sz="2400" b="1" dirty="0">
                  <a:solidFill>
                    <a:schemeClr val="bg1"/>
                  </a:solidFill>
                  <a:latin typeface="Nunito" pitchFamily="2" charset="0"/>
                </a:rPr>
                <a:t>Naruto</a:t>
              </a:r>
            </a:p>
          </p:txBody>
        </p:sp>
      </p:grpSp>
    </p:spTree>
    <p:extLst>
      <p:ext uri="{BB962C8B-B14F-4D97-AF65-F5344CB8AC3E}">
        <p14:creationId xmlns:p14="http://schemas.microsoft.com/office/powerpoint/2010/main" val="826932778"/>
      </p:ext>
    </p:extLst>
  </p:cSld>
  <p:clrMapOvr>
    <a:masterClrMapping/>
  </p:clrMapOvr>
  <p:transition spd="slow">
    <p:push/>
  </p:transition>
  <p:extLst>
    <p:ext uri="{6950BFC3-D8DA-4A85-94F7-54DA5524770B}">
      <p188:commentRel xmlns:p188="http://schemas.microsoft.com/office/powerpoint/2018/8/main" r:id="rId2"/>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8F8DFDF-2941-5E18-4766-9A0D35AA5C57}"/>
              </a:ext>
            </a:extLst>
          </p:cNvPr>
          <p:cNvSpPr>
            <a:spLocks noGrp="1"/>
          </p:cNvSpPr>
          <p:nvPr>
            <p:ph type="title"/>
          </p:nvPr>
        </p:nvSpPr>
        <p:spPr/>
        <p:txBody>
          <a:bodyPr/>
          <a:lstStyle/>
          <a:p>
            <a:r>
              <a:rPr lang="pt-BR" i="1" dirty="0"/>
              <a:t>Botões</a:t>
            </a:r>
          </a:p>
        </p:txBody>
      </p:sp>
      <p:pic>
        <p:nvPicPr>
          <p:cNvPr id="6" name="Espaço Reservado para Conteúdo 5" descr="Interface gráfica do usuário, Texto, Aplicativo, chat ou mensagem de texto&#10;&#10;Descrição gerada automaticamente">
            <a:extLst>
              <a:ext uri="{FF2B5EF4-FFF2-40B4-BE49-F238E27FC236}">
                <a16:creationId xmlns:a16="http://schemas.microsoft.com/office/drawing/2014/main" id="{282F0E12-91C6-C231-FC7E-36A338CDDCC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838200" y="2352731"/>
            <a:ext cx="10082214" cy="2152538"/>
          </a:xfrm>
        </p:spPr>
      </p:pic>
    </p:spTree>
    <p:extLst>
      <p:ext uri="{BB962C8B-B14F-4D97-AF65-F5344CB8AC3E}">
        <p14:creationId xmlns:p14="http://schemas.microsoft.com/office/powerpoint/2010/main" val="2829957514"/>
      </p:ext>
    </p:extLst>
  </p:cSld>
  <p:clrMapOvr>
    <a:masterClrMapping/>
  </p:clrMapOvr>
  <p:transition spd="slow">
    <p:push dir="u"/>
  </p:transition>
  <p:extLst>
    <p:ext uri="{6950BFC3-D8DA-4A85-94F7-54DA5524770B}">
      <p188:commentRel xmlns:p188="http://schemas.microsoft.com/office/powerpoint/2018/8/main" r:id="rId2"/>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6A2390CB-5C0A-48D5-C03F-DFEE59790155}"/>
              </a:ext>
            </a:extLst>
          </p:cNvPr>
          <p:cNvSpPr>
            <a:spLocks noGrp="1"/>
          </p:cNvSpPr>
          <p:nvPr>
            <p:ph type="title"/>
          </p:nvPr>
        </p:nvSpPr>
        <p:spPr>
          <a:xfrm>
            <a:off x="831850" y="2831307"/>
            <a:ext cx="10515600" cy="1195386"/>
          </a:xfrm>
        </p:spPr>
        <p:txBody>
          <a:bodyPr anchor="ctr"/>
          <a:lstStyle/>
          <a:p>
            <a:pPr algn="ctr"/>
            <a:r>
              <a:rPr lang="pt-BR" sz="8000" b="1" dirty="0"/>
              <a:t>Prototipagem</a:t>
            </a:r>
            <a:endParaRPr lang="pt-BR" b="1" dirty="0"/>
          </a:p>
        </p:txBody>
      </p:sp>
    </p:spTree>
    <p:extLst>
      <p:ext uri="{BB962C8B-B14F-4D97-AF65-F5344CB8AC3E}">
        <p14:creationId xmlns:p14="http://schemas.microsoft.com/office/powerpoint/2010/main" val="3117286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anim calcmode="lin" valueType="num">
                                      <p:cBhvr>
                                        <p:cTn id="8" dur="1400" fill="hold"/>
                                        <p:tgtEl>
                                          <p:spTgt spid="7"/>
                                        </p:tgtEl>
                                        <p:attrNameLst>
                                          <p:attrName>ppt_x</p:attrName>
                                        </p:attrNameLst>
                                      </p:cBhvr>
                                      <p:tavLst>
                                        <p:tav tm="0">
                                          <p:val>
                                            <p:strVal val="#ppt_x"/>
                                          </p:val>
                                        </p:tav>
                                        <p:tav tm="100000">
                                          <p:val>
                                            <p:strVal val="#ppt_x"/>
                                          </p:val>
                                        </p:tav>
                                      </p:tavLst>
                                    </p:anim>
                                    <p:anim calcmode="lin" valueType="num">
                                      <p:cBhvr>
                                        <p:cTn id="9" dur="14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endParaRPr lang="pt-BR" dirty="0"/>
          </a:p>
        </p:txBody>
      </p:sp>
      <p:sp>
        <p:nvSpPr>
          <p:cNvPr id="9" name="Espaço Reservado para Texto 8">
            <a:extLst>
              <a:ext uri="{FF2B5EF4-FFF2-40B4-BE49-F238E27FC236}">
                <a16:creationId xmlns:a16="http://schemas.microsoft.com/office/drawing/2014/main" id="{73BA3B67-A14F-FE8C-FBC9-2E66F82CF8BC}"/>
              </a:ext>
            </a:extLst>
          </p:cNvPr>
          <p:cNvSpPr>
            <a:spLocks noGrp="1"/>
          </p:cNvSpPr>
          <p:nvPr>
            <p:ph type="body" idx="1"/>
          </p:nvPr>
        </p:nvSpPr>
        <p:spPr/>
        <p:txBody>
          <a:bodyPr/>
          <a:lstStyle/>
          <a:p>
            <a:endParaRPr lang="pt-BR" dirty="0"/>
          </a:p>
        </p:txBody>
      </p:sp>
      <p:pic>
        <p:nvPicPr>
          <p:cNvPr id="5" name="▶ Design - Anitrends - Google Chrome 2022-06-21 13-17-50">
            <a:hlinkClick r:id="" action="ppaction://media"/>
            <a:extLst>
              <a:ext uri="{FF2B5EF4-FFF2-40B4-BE49-F238E27FC236}">
                <a16:creationId xmlns:a16="http://schemas.microsoft.com/office/drawing/2014/main" id="{AB857119-A12C-C0D1-B8BF-E8FFAA66FAE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9351" y="413657"/>
            <a:ext cx="10693298" cy="6030686"/>
          </a:xfrm>
          <a:prstGeom prst="rect">
            <a:avLst/>
          </a:prstGeom>
          <a:ln>
            <a:noFill/>
          </a:ln>
        </p:spPr>
      </p:pic>
    </p:spTree>
    <p:extLst>
      <p:ext uri="{BB962C8B-B14F-4D97-AF65-F5344CB8AC3E}">
        <p14:creationId xmlns:p14="http://schemas.microsoft.com/office/powerpoint/2010/main" val="36887574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Para trazer o tom minimalista, foi utilizado elementos 3D.</a:t>
            </a:r>
          </a:p>
          <a:p>
            <a:pPr marL="0" indent="0">
              <a:buNone/>
            </a:pPr>
            <a:r>
              <a:rPr lang="pt-BR" dirty="0"/>
              <a:t>Infelizmente, plugins não possuem itens tão específicos – como os de animes.</a:t>
            </a:r>
          </a:p>
        </p:txBody>
      </p:sp>
    </p:spTree>
    <p:extLst>
      <p:ext uri="{BB962C8B-B14F-4D97-AF65-F5344CB8AC3E}">
        <p14:creationId xmlns:p14="http://schemas.microsoft.com/office/powerpoint/2010/main" val="2753079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500"/>
                                        <p:tgtEl>
                                          <p:spTgt spid="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fade">
                                      <p:cBhvr>
                                        <p:cTn id="16"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Por isso, esses elementos específicos foram criados e exportados pelo plugin </a:t>
            </a:r>
            <a:r>
              <a:rPr lang="pt-BR" i="1" dirty="0" err="1"/>
              <a:t>Vectary</a:t>
            </a:r>
            <a:r>
              <a:rPr lang="pt-BR" i="1" dirty="0"/>
              <a:t> </a:t>
            </a:r>
            <a:r>
              <a:rPr lang="pt-BR" dirty="0"/>
              <a:t>para o </a:t>
            </a:r>
            <a:r>
              <a:rPr lang="pt-BR" dirty="0" err="1"/>
              <a:t>figma</a:t>
            </a:r>
            <a:r>
              <a:rPr lang="pt-BR" dirty="0"/>
              <a:t> e incorporado ao design.</a:t>
            </a:r>
          </a:p>
        </p:txBody>
      </p:sp>
    </p:spTree>
    <p:extLst>
      <p:ext uri="{BB962C8B-B14F-4D97-AF65-F5344CB8AC3E}">
        <p14:creationId xmlns:p14="http://schemas.microsoft.com/office/powerpoint/2010/main" val="2956646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A56C4CD-84A9-3C73-9CAC-B2A9DBAE4E7B}"/>
              </a:ext>
            </a:extLst>
          </p:cNvPr>
          <p:cNvSpPr>
            <a:spLocks noGrp="1"/>
          </p:cNvSpPr>
          <p:nvPr>
            <p:ph type="title"/>
          </p:nvPr>
        </p:nvSpPr>
        <p:spPr/>
        <p:txBody>
          <a:bodyPr/>
          <a:lstStyle/>
          <a:p>
            <a:r>
              <a:rPr lang="pt-BR" dirty="0"/>
              <a:t>Desafios do</a:t>
            </a:r>
            <a:br>
              <a:rPr lang="pt-BR" dirty="0"/>
            </a:br>
            <a:r>
              <a:rPr lang="pt-BR" b="1" dirty="0"/>
              <a:t>Projeto</a:t>
            </a:r>
          </a:p>
        </p:txBody>
      </p:sp>
      <p:sp>
        <p:nvSpPr>
          <p:cNvPr id="2" name="Espaço Reservado para Conteúdo 1">
            <a:extLst>
              <a:ext uri="{FF2B5EF4-FFF2-40B4-BE49-F238E27FC236}">
                <a16:creationId xmlns:a16="http://schemas.microsoft.com/office/drawing/2014/main" id="{7CADB04C-A1D0-2032-84A9-FB62B7B70D49}"/>
              </a:ext>
            </a:extLst>
          </p:cNvPr>
          <p:cNvSpPr>
            <a:spLocks noGrp="1"/>
          </p:cNvSpPr>
          <p:nvPr>
            <p:ph idx="1"/>
          </p:nvPr>
        </p:nvSpPr>
        <p:spPr/>
        <p:txBody>
          <a:bodyPr/>
          <a:lstStyle/>
          <a:p>
            <a:pPr marL="0" indent="0">
              <a:buNone/>
            </a:pPr>
            <a:r>
              <a:rPr lang="pt-BR" dirty="0"/>
              <a:t>Não implementação de gráficos e nuvem de palavras com dados em real time – acabam sendo estáticos.</a:t>
            </a:r>
          </a:p>
        </p:txBody>
      </p:sp>
    </p:spTree>
    <p:extLst>
      <p:ext uri="{BB962C8B-B14F-4D97-AF65-F5344CB8AC3E}">
        <p14:creationId xmlns:p14="http://schemas.microsoft.com/office/powerpoint/2010/main" val="1342922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45E64F-74DF-3496-B8A9-10DAECF4F4E2}"/>
              </a:ext>
            </a:extLst>
          </p:cNvPr>
          <p:cNvSpPr>
            <a:spLocks noGrp="1"/>
          </p:cNvSpPr>
          <p:nvPr>
            <p:ph type="title"/>
          </p:nvPr>
        </p:nvSpPr>
        <p:spPr/>
        <p:txBody>
          <a:bodyPr/>
          <a:lstStyle/>
          <a:p>
            <a:r>
              <a:rPr lang="pt-BR" dirty="0"/>
              <a:t>Os </a:t>
            </a:r>
            <a:r>
              <a:rPr lang="pt-BR" b="1" dirty="0"/>
              <a:t>próximos passo</a:t>
            </a:r>
          </a:p>
        </p:txBody>
      </p:sp>
      <p:sp>
        <p:nvSpPr>
          <p:cNvPr id="3" name="Espaço Reservado para Conteúdo 2">
            <a:extLst>
              <a:ext uri="{FF2B5EF4-FFF2-40B4-BE49-F238E27FC236}">
                <a16:creationId xmlns:a16="http://schemas.microsoft.com/office/drawing/2014/main" id="{8D02BDF6-2CDB-D025-6CC7-7CED1CD077FE}"/>
              </a:ext>
            </a:extLst>
          </p:cNvPr>
          <p:cNvSpPr>
            <a:spLocks noGrp="1"/>
          </p:cNvSpPr>
          <p:nvPr>
            <p:ph idx="1"/>
          </p:nvPr>
        </p:nvSpPr>
        <p:spPr>
          <a:xfrm>
            <a:off x="6196084" y="983455"/>
            <a:ext cx="5157716" cy="1692000"/>
          </a:xfrm>
        </p:spPr>
        <p:txBody>
          <a:bodyPr/>
          <a:lstStyle/>
          <a:p>
            <a:r>
              <a:rPr lang="pt-BR" b="1" dirty="0"/>
              <a:t>Acessibilidade: </a:t>
            </a:r>
            <a:r>
              <a:rPr lang="pt-BR" dirty="0"/>
              <a:t>Personalização para usuário deficientes visuais</a:t>
            </a:r>
            <a:endParaRPr lang="pt-BR" b="1" dirty="0"/>
          </a:p>
        </p:txBody>
      </p:sp>
      <p:sp>
        <p:nvSpPr>
          <p:cNvPr id="5" name="Espaço Reservado para Conteúdo 2">
            <a:extLst>
              <a:ext uri="{FF2B5EF4-FFF2-40B4-BE49-F238E27FC236}">
                <a16:creationId xmlns:a16="http://schemas.microsoft.com/office/drawing/2014/main" id="{C5D56ED6-60AD-4479-EB2F-990E86C66763}"/>
              </a:ext>
            </a:extLst>
          </p:cNvPr>
          <p:cNvSpPr txBox="1">
            <a:spLocks/>
          </p:cNvSpPr>
          <p:nvPr/>
        </p:nvSpPr>
        <p:spPr>
          <a:xfrm>
            <a:off x="6196084" y="2490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Período de tempo: </a:t>
            </a:r>
            <a:r>
              <a:rPr lang="pt-BR" dirty="0"/>
              <a:t>Ajuste refinado para ranking de determinado período</a:t>
            </a:r>
            <a:endParaRPr lang="pt-BR" b="1" dirty="0"/>
          </a:p>
        </p:txBody>
      </p:sp>
      <p:sp>
        <p:nvSpPr>
          <p:cNvPr id="6" name="Espaço Reservado para Conteúdo 2">
            <a:extLst>
              <a:ext uri="{FF2B5EF4-FFF2-40B4-BE49-F238E27FC236}">
                <a16:creationId xmlns:a16="http://schemas.microsoft.com/office/drawing/2014/main" id="{2A9CC5CB-D6D3-167E-C7F4-B384922C9987}"/>
              </a:ext>
            </a:extLst>
          </p:cNvPr>
          <p:cNvSpPr txBox="1">
            <a:spLocks/>
          </p:cNvSpPr>
          <p:nvPr/>
        </p:nvSpPr>
        <p:spPr>
          <a:xfrm>
            <a:off x="6196084" y="4182545"/>
            <a:ext cx="5157716" cy="16920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D2D2D"/>
                </a:solidFill>
                <a:latin typeface="Inter"/>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2D2D2D"/>
                </a:solidFill>
                <a:latin typeface="Inter"/>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2D2D2D"/>
                </a:solidFill>
                <a:latin typeface="Inter"/>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2D2D2D"/>
                </a:solidFill>
                <a:latin typeface="Inter"/>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t-BR" b="1" dirty="0"/>
              <a:t>Tendências via email: </a:t>
            </a:r>
            <a:r>
              <a:rPr lang="pt-BR" dirty="0"/>
              <a:t>newsletter do anitrends com principais tendências da semana/período </a:t>
            </a:r>
          </a:p>
        </p:txBody>
      </p:sp>
    </p:spTree>
    <p:extLst>
      <p:ext uri="{BB962C8B-B14F-4D97-AF65-F5344CB8AC3E}">
        <p14:creationId xmlns:p14="http://schemas.microsoft.com/office/powerpoint/2010/main" val="98133341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75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normAutofit/>
          </a:bodyPr>
          <a:lstStyle/>
          <a:p>
            <a:r>
              <a:rPr lang="pt-BR" dirty="0"/>
              <a:t>O que são </a:t>
            </a:r>
            <a:br>
              <a:rPr lang="pt-BR" dirty="0"/>
            </a:br>
            <a:r>
              <a:rPr lang="pt-BR" b="1" dirty="0"/>
              <a:t>Animes?</a:t>
            </a:r>
            <a:endParaRPr lang="pt-BR" sz="8000" b="1" dirty="0"/>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O lançamento dos animes é feito por temporadas, marcadas pela estações climáticas, ou seja, 4 temporadas por ano.</a:t>
            </a:r>
          </a:p>
        </p:txBody>
      </p:sp>
    </p:spTree>
    <p:extLst>
      <p:ext uri="{BB962C8B-B14F-4D97-AF65-F5344CB8AC3E}">
        <p14:creationId xmlns:p14="http://schemas.microsoft.com/office/powerpoint/2010/main" val="35870174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2"/>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normAutofit/>
          </a:bodyPr>
          <a:lstStyle/>
          <a:p>
            <a:r>
              <a:rPr lang="pt-BR" dirty="0"/>
              <a:t>O que são </a:t>
            </a:r>
            <a:br>
              <a:rPr lang="pt-BR" dirty="0"/>
            </a:br>
            <a:r>
              <a:rPr lang="pt-BR" b="1" dirty="0"/>
              <a:t>Animes?</a:t>
            </a:r>
            <a:endParaRPr lang="pt-BR" sz="8000" b="1" dirty="0"/>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Cada temporada tem em média 20 séries de animes novos, sendo uma sequência ou uma nova adaptação.</a:t>
            </a:r>
          </a:p>
        </p:txBody>
      </p:sp>
    </p:spTree>
    <p:extLst>
      <p:ext uri="{BB962C8B-B14F-4D97-AF65-F5344CB8AC3E}">
        <p14:creationId xmlns:p14="http://schemas.microsoft.com/office/powerpoint/2010/main" val="266156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548D077-ADA0-F2C9-981D-B2BBCAE516CA}"/>
              </a:ext>
            </a:extLst>
          </p:cNvPr>
          <p:cNvSpPr>
            <a:spLocks noGrp="1"/>
          </p:cNvSpPr>
          <p:nvPr>
            <p:ph type="title"/>
          </p:nvPr>
        </p:nvSpPr>
        <p:spPr/>
        <p:txBody>
          <a:bodyPr/>
          <a:lstStyle/>
          <a:p>
            <a:r>
              <a:rPr lang="pt-BR" sz="6600" dirty="0"/>
              <a:t>Mercado de </a:t>
            </a:r>
            <a:br>
              <a:rPr lang="pt-BR" sz="6600" dirty="0"/>
            </a:br>
            <a:r>
              <a:rPr lang="pt-BR" b="1" dirty="0"/>
              <a:t>animes</a:t>
            </a:r>
          </a:p>
        </p:txBody>
      </p:sp>
      <p:sp>
        <p:nvSpPr>
          <p:cNvPr id="3" name="Espaço Reservado para Conteúdo 2">
            <a:extLst>
              <a:ext uri="{FF2B5EF4-FFF2-40B4-BE49-F238E27FC236}">
                <a16:creationId xmlns:a16="http://schemas.microsoft.com/office/drawing/2014/main" id="{5366078E-D2AD-7E38-2B0C-EA24DD670573}"/>
              </a:ext>
            </a:extLst>
          </p:cNvPr>
          <p:cNvSpPr>
            <a:spLocks noGrp="1"/>
          </p:cNvSpPr>
          <p:nvPr>
            <p:ph idx="1"/>
          </p:nvPr>
        </p:nvSpPr>
        <p:spPr/>
        <p:txBody>
          <a:bodyPr/>
          <a:lstStyle/>
          <a:p>
            <a:pPr marL="0" indent="0">
              <a:buNone/>
            </a:pPr>
            <a:r>
              <a:rPr lang="pt-BR" dirty="0"/>
              <a:t>Em 2021, o mercado de animes movimentou </a:t>
            </a:r>
            <a:r>
              <a:rPr lang="pt-BR" sz="3200" b="1" dirty="0"/>
              <a:t>US$25,5</a:t>
            </a:r>
            <a:r>
              <a:rPr lang="pt-BR" b="1" dirty="0"/>
              <a:t> </a:t>
            </a:r>
            <a:r>
              <a:rPr lang="pt-BR" sz="2400" b="1" dirty="0"/>
              <a:t>bilhões</a:t>
            </a:r>
            <a:r>
              <a:rPr lang="pt-BR" b="1" dirty="0"/>
              <a:t> </a:t>
            </a:r>
            <a:r>
              <a:rPr lang="pt-BR" dirty="0"/>
              <a:t>mundialmente.</a:t>
            </a:r>
          </a:p>
          <a:p>
            <a:pPr marL="0" indent="0">
              <a:buNone/>
            </a:pPr>
            <a:r>
              <a:rPr lang="pt-BR" dirty="0"/>
              <a:t>A expectativa é que alcance</a:t>
            </a:r>
          </a:p>
          <a:p>
            <a:pPr marL="0" indent="0">
              <a:buNone/>
            </a:pPr>
            <a:r>
              <a:rPr lang="pt-BR" sz="3200" b="1" dirty="0"/>
              <a:t>US$48 </a:t>
            </a:r>
            <a:r>
              <a:rPr lang="pt-BR" b="1" dirty="0"/>
              <a:t>bilhões</a:t>
            </a:r>
            <a:r>
              <a:rPr lang="pt-BR" sz="3200" dirty="0"/>
              <a:t> </a:t>
            </a:r>
            <a:r>
              <a:rPr lang="pt-BR" dirty="0"/>
              <a:t>em 2028</a:t>
            </a:r>
          </a:p>
        </p:txBody>
      </p:sp>
      <p:sp>
        <p:nvSpPr>
          <p:cNvPr id="6" name="CaixaDeTexto 5">
            <a:extLst>
              <a:ext uri="{FF2B5EF4-FFF2-40B4-BE49-F238E27FC236}">
                <a16:creationId xmlns:a16="http://schemas.microsoft.com/office/drawing/2014/main" id="{3612A169-FE90-1819-2955-257FDCAFB149}"/>
              </a:ext>
            </a:extLst>
          </p:cNvPr>
          <p:cNvSpPr txBox="1"/>
          <p:nvPr/>
        </p:nvSpPr>
        <p:spPr>
          <a:xfrm>
            <a:off x="6196084" y="4976734"/>
            <a:ext cx="2871492" cy="369332"/>
          </a:xfrm>
          <a:prstGeom prst="rect">
            <a:avLst/>
          </a:prstGeom>
          <a:noFill/>
        </p:spPr>
        <p:txBody>
          <a:bodyPr wrap="none" rtlCol="0">
            <a:spAutoFit/>
          </a:bodyPr>
          <a:lstStyle/>
          <a:p>
            <a:r>
              <a:rPr lang="pt-BR" i="1" dirty="0">
                <a:solidFill>
                  <a:srgbClr val="F0EAD6"/>
                </a:solidFill>
              </a:rPr>
              <a:t>Fonte: Grand </a:t>
            </a:r>
            <a:r>
              <a:rPr lang="pt-BR" i="1" dirty="0" err="1">
                <a:solidFill>
                  <a:srgbClr val="F0EAD6"/>
                </a:solidFill>
              </a:rPr>
              <a:t>View</a:t>
            </a:r>
            <a:r>
              <a:rPr lang="pt-BR" i="1" dirty="0">
                <a:solidFill>
                  <a:srgbClr val="F0EAD6"/>
                </a:solidFill>
              </a:rPr>
              <a:t> </a:t>
            </a:r>
            <a:r>
              <a:rPr lang="pt-BR" i="1" dirty="0" err="1">
                <a:solidFill>
                  <a:srgbClr val="F0EAD6"/>
                </a:solidFill>
              </a:rPr>
              <a:t>Research</a:t>
            </a:r>
            <a:endParaRPr lang="pt-BR" i="1" dirty="0">
              <a:solidFill>
                <a:srgbClr val="F0EAD6"/>
              </a:solidFill>
            </a:endParaRPr>
          </a:p>
        </p:txBody>
      </p:sp>
    </p:spTree>
    <p:extLst>
      <p:ext uri="{BB962C8B-B14F-4D97-AF65-F5344CB8AC3E}">
        <p14:creationId xmlns:p14="http://schemas.microsoft.com/office/powerpoint/2010/main" val="40680701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91636F-5279-3ED2-FF1E-4ADD84D75C05}"/>
              </a:ext>
            </a:extLst>
          </p:cNvPr>
          <p:cNvSpPr>
            <a:spLocks noGrp="1"/>
          </p:cNvSpPr>
          <p:nvPr>
            <p:ph type="title"/>
          </p:nvPr>
        </p:nvSpPr>
        <p:spPr/>
        <p:txBody>
          <a:bodyPr>
            <a:normAutofit/>
          </a:bodyPr>
          <a:lstStyle/>
          <a:p>
            <a:r>
              <a:rPr lang="pt-BR" sz="5400" dirty="0"/>
              <a:t>Onde estão os</a:t>
            </a:r>
            <a:br>
              <a:rPr lang="pt-BR" dirty="0"/>
            </a:br>
            <a:r>
              <a:rPr lang="pt-BR" b="1" dirty="0"/>
              <a:t>Animes?</a:t>
            </a:r>
          </a:p>
        </p:txBody>
      </p:sp>
      <p:grpSp>
        <p:nvGrpSpPr>
          <p:cNvPr id="6" name="Agrupar 5">
            <a:extLst>
              <a:ext uri="{FF2B5EF4-FFF2-40B4-BE49-F238E27FC236}">
                <a16:creationId xmlns:a16="http://schemas.microsoft.com/office/drawing/2014/main" id="{FADAC9A2-75BA-148E-D5A0-134E6F23A092}"/>
              </a:ext>
            </a:extLst>
          </p:cNvPr>
          <p:cNvGrpSpPr/>
          <p:nvPr/>
        </p:nvGrpSpPr>
        <p:grpSpPr>
          <a:xfrm>
            <a:off x="6366439" y="983456"/>
            <a:ext cx="4357542" cy="5147647"/>
            <a:chOff x="6366439" y="983456"/>
            <a:chExt cx="4357542" cy="5147647"/>
          </a:xfrm>
        </p:grpSpPr>
        <p:pic>
          <p:nvPicPr>
            <p:cNvPr id="1026" name="Picture 2" descr="Netflix muda de visual e apresenta nova logo; veja como ficou -  TudoCelular.com">
              <a:extLst>
                <a:ext uri="{FF2B5EF4-FFF2-40B4-BE49-F238E27FC236}">
                  <a16:creationId xmlns:a16="http://schemas.microsoft.com/office/drawing/2014/main" id="{A48DF7A4-8A7A-F836-27F4-A281B42248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6439" y="983456"/>
              <a:ext cx="1942936" cy="1942936"/>
            </a:xfrm>
            <a:prstGeom prst="ellipse">
              <a:avLst/>
            </a:prstGeom>
            <a:noFill/>
            <a:extLst>
              <a:ext uri="{909E8E84-426E-40DD-AFC4-6F175D3DCCD1}">
                <a14:hiddenFill xmlns:a14="http://schemas.microsoft.com/office/drawing/2010/main">
                  <a:solidFill>
                    <a:srgbClr val="FFFFFF"/>
                  </a:solidFill>
                </a14:hiddenFill>
              </a:ext>
            </a:extLst>
          </p:spPr>
        </p:pic>
        <p:pic>
          <p:nvPicPr>
            <p:cNvPr id="1030" name="Picture 6" descr="Prime Video:Amazon.com.br:Appstore for Android">
              <a:extLst>
                <a:ext uri="{FF2B5EF4-FFF2-40B4-BE49-F238E27FC236}">
                  <a16:creationId xmlns:a16="http://schemas.microsoft.com/office/drawing/2014/main" id="{9FCD7649-1905-37E9-E984-4EBEAE38E6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9981" y="1738478"/>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2" name="Picture 8" descr="Microsoft Apps">
              <a:extLst>
                <a:ext uri="{FF2B5EF4-FFF2-40B4-BE49-F238E27FC236}">
                  <a16:creationId xmlns:a16="http://schemas.microsoft.com/office/drawing/2014/main" id="{9DFE35DF-EA07-492D-4E7F-3DC9356D32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72848" y="3215103"/>
              <a:ext cx="1944000" cy="1944000"/>
            </a:xfrm>
            <a:prstGeom prst="ellipse">
              <a:avLst/>
            </a:prstGeom>
            <a:noFill/>
            <a:extLst>
              <a:ext uri="{909E8E84-426E-40DD-AFC4-6F175D3DCCD1}">
                <a14:hiddenFill xmlns:a14="http://schemas.microsoft.com/office/drawing/2010/main">
                  <a:solidFill>
                    <a:srgbClr val="FFFFFF"/>
                  </a:solidFill>
                </a14:hiddenFill>
              </a:ext>
            </a:extLst>
          </p:spPr>
        </p:pic>
        <p:pic>
          <p:nvPicPr>
            <p:cNvPr id="1034" name="Picture 10" descr="Funimation for Kindle:Amazon.com.br:Appstore for Android">
              <a:extLst>
                <a:ext uri="{FF2B5EF4-FFF2-40B4-BE49-F238E27FC236}">
                  <a16:creationId xmlns:a16="http://schemas.microsoft.com/office/drawing/2014/main" id="{C240675F-9FE9-45AE-545D-F1C16E186C6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35308" y="4187103"/>
              <a:ext cx="1944000" cy="1944000"/>
            </a:xfrm>
            <a:prstGeom prst="ellipse">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59807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2723" b="65141"/>
          <a:stretch/>
        </p:blipFill>
        <p:spPr>
          <a:xfrm>
            <a:off x="4655978" y="427733"/>
            <a:ext cx="2880043" cy="6002533"/>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1" name="Imagem 20">
            <a:extLst>
              <a:ext uri="{FF2B5EF4-FFF2-40B4-BE49-F238E27FC236}">
                <a16:creationId xmlns:a16="http://schemas.microsoft.com/office/drawing/2014/main" id="{67971674-1070-B9EC-492D-B05FDE15AA70}"/>
              </a:ext>
            </a:extLst>
          </p:cNvPr>
          <p:cNvPicPr>
            <a:picLocks noChangeAspect="1"/>
          </p:cNvPicPr>
          <p:nvPr/>
        </p:nvPicPr>
        <p:blipFill rotWithShape="1">
          <a:blip r:embed="rId3">
            <a:extLst>
              <a:ext uri="{28A0092B-C50C-407E-A947-70E740481C1C}">
                <a14:useLocalDpi xmlns:a14="http://schemas.microsoft.com/office/drawing/2010/main" val="0"/>
              </a:ext>
            </a:extLst>
          </a:blip>
          <a:srcRect t="23092" b="74308"/>
          <a:stretch/>
        </p:blipFill>
        <p:spPr>
          <a:xfrm>
            <a:off x="4655978" y="4238625"/>
            <a:ext cx="2880043" cy="485776"/>
          </a:xfrm>
          <a:prstGeom prst="rect">
            <a:avLst/>
          </a:prstGeom>
          <a:effectLst/>
        </p:spPr>
      </p:pic>
      <p:pic>
        <p:nvPicPr>
          <p:cNvPr id="22" name="Imagem 21">
            <a:extLst>
              <a:ext uri="{FF2B5EF4-FFF2-40B4-BE49-F238E27FC236}">
                <a16:creationId xmlns:a16="http://schemas.microsoft.com/office/drawing/2014/main" id="{D94B31BB-F2D5-FA6D-55B3-B6EABA83527C}"/>
              </a:ext>
            </a:extLst>
          </p:cNvPr>
          <p:cNvPicPr>
            <a:picLocks noChangeAspect="1"/>
          </p:cNvPicPr>
          <p:nvPr/>
        </p:nvPicPr>
        <p:blipFill rotWithShape="1">
          <a:blip r:embed="rId4">
            <a:extLst>
              <a:ext uri="{28A0092B-C50C-407E-A947-70E740481C1C}">
                <a14:useLocalDpi xmlns:a14="http://schemas.microsoft.com/office/drawing/2010/main" val="0"/>
              </a:ext>
            </a:extLst>
          </a:blip>
          <a:srcRect t="25748" r="78773" b="73645"/>
          <a:stretch/>
        </p:blipFill>
        <p:spPr>
          <a:xfrm>
            <a:off x="4655978" y="4724401"/>
            <a:ext cx="611347" cy="113408"/>
          </a:xfrm>
          <a:prstGeom prst="rect">
            <a:avLst/>
          </a:prstGeom>
          <a:effectLst/>
        </p:spPr>
      </p:pic>
      <p:pic>
        <p:nvPicPr>
          <p:cNvPr id="27" name="Imagem 26">
            <a:extLst>
              <a:ext uri="{FF2B5EF4-FFF2-40B4-BE49-F238E27FC236}">
                <a16:creationId xmlns:a16="http://schemas.microsoft.com/office/drawing/2014/main" id="{4C79A5F1-6A77-71EE-6112-4C6FC3D38E0E}"/>
              </a:ext>
            </a:extLst>
          </p:cNvPr>
          <p:cNvPicPr>
            <a:picLocks noChangeAspect="1"/>
          </p:cNvPicPr>
          <p:nvPr/>
        </p:nvPicPr>
        <p:blipFill rotWithShape="1">
          <a:blip r:embed="rId5"/>
          <a:srcRect r="7715" b="77739"/>
          <a:stretch/>
        </p:blipFill>
        <p:spPr>
          <a:xfrm>
            <a:off x="3063198" y="2131508"/>
            <a:ext cx="6370403" cy="345862"/>
          </a:xfrm>
          <a:prstGeom prst="rect">
            <a:avLst/>
          </a:prstGeom>
        </p:spPr>
      </p:pic>
      <p:pic>
        <p:nvPicPr>
          <p:cNvPr id="28" name="Imagem 27">
            <a:extLst>
              <a:ext uri="{FF2B5EF4-FFF2-40B4-BE49-F238E27FC236}">
                <a16:creationId xmlns:a16="http://schemas.microsoft.com/office/drawing/2014/main" id="{633800F2-29A0-EF76-C765-7AE3FBEBB005}"/>
              </a:ext>
            </a:extLst>
          </p:cNvPr>
          <p:cNvPicPr>
            <a:picLocks noChangeAspect="1"/>
          </p:cNvPicPr>
          <p:nvPr/>
        </p:nvPicPr>
        <p:blipFill rotWithShape="1">
          <a:blip r:embed="rId5"/>
          <a:srcRect t="18823" r="2338" b="58916"/>
          <a:stretch/>
        </p:blipFill>
        <p:spPr>
          <a:xfrm>
            <a:off x="2877619" y="2535033"/>
            <a:ext cx="6741559" cy="345862"/>
          </a:xfrm>
          <a:prstGeom prst="rect">
            <a:avLst/>
          </a:prstGeom>
        </p:spPr>
      </p:pic>
      <p:pic>
        <p:nvPicPr>
          <p:cNvPr id="29" name="Imagem 28">
            <a:extLst>
              <a:ext uri="{FF2B5EF4-FFF2-40B4-BE49-F238E27FC236}">
                <a16:creationId xmlns:a16="http://schemas.microsoft.com/office/drawing/2014/main" id="{AF836B6A-8A45-8A5E-69A9-8AADC30E639B}"/>
              </a:ext>
            </a:extLst>
          </p:cNvPr>
          <p:cNvPicPr>
            <a:picLocks noChangeAspect="1"/>
          </p:cNvPicPr>
          <p:nvPr/>
        </p:nvPicPr>
        <p:blipFill rotWithShape="1">
          <a:blip r:embed="rId5"/>
          <a:srcRect t="38663" r="4434" b="39076"/>
          <a:stretch/>
        </p:blipFill>
        <p:spPr>
          <a:xfrm>
            <a:off x="2949964" y="2938558"/>
            <a:ext cx="6596871" cy="345862"/>
          </a:xfrm>
          <a:prstGeom prst="rect">
            <a:avLst/>
          </a:prstGeom>
        </p:spPr>
      </p:pic>
      <p:pic>
        <p:nvPicPr>
          <p:cNvPr id="30" name="Imagem 29">
            <a:extLst>
              <a:ext uri="{FF2B5EF4-FFF2-40B4-BE49-F238E27FC236}">
                <a16:creationId xmlns:a16="http://schemas.microsoft.com/office/drawing/2014/main" id="{86F26C03-88EE-381F-03A2-08A89F3E0A53}"/>
              </a:ext>
            </a:extLst>
          </p:cNvPr>
          <p:cNvPicPr>
            <a:picLocks noChangeAspect="1"/>
          </p:cNvPicPr>
          <p:nvPr/>
        </p:nvPicPr>
        <p:blipFill rotWithShape="1">
          <a:blip r:embed="rId5"/>
          <a:srcRect t="58304" b="19435"/>
          <a:stretch/>
        </p:blipFill>
        <p:spPr>
          <a:xfrm>
            <a:off x="2796914" y="3342083"/>
            <a:ext cx="6902970" cy="345862"/>
          </a:xfrm>
          <a:prstGeom prst="rect">
            <a:avLst/>
          </a:prstGeom>
        </p:spPr>
      </p:pic>
      <p:pic>
        <p:nvPicPr>
          <p:cNvPr id="31" name="Imagem 30">
            <a:extLst>
              <a:ext uri="{FF2B5EF4-FFF2-40B4-BE49-F238E27FC236}">
                <a16:creationId xmlns:a16="http://schemas.microsoft.com/office/drawing/2014/main" id="{ACEB5015-EA05-6382-C81B-9A8719C6D8D7}"/>
              </a:ext>
            </a:extLst>
          </p:cNvPr>
          <p:cNvPicPr>
            <a:picLocks noChangeAspect="1"/>
          </p:cNvPicPr>
          <p:nvPr/>
        </p:nvPicPr>
        <p:blipFill rotWithShape="1">
          <a:blip r:embed="rId5"/>
          <a:srcRect t="76794" r="80438" b="945"/>
          <a:stretch/>
        </p:blipFill>
        <p:spPr>
          <a:xfrm>
            <a:off x="5573216" y="3745610"/>
            <a:ext cx="1350367" cy="345862"/>
          </a:xfrm>
          <a:prstGeom prst="rect">
            <a:avLst/>
          </a:prstGeom>
        </p:spPr>
      </p:pic>
    </p:spTree>
    <p:extLst>
      <p:ext uri="{BB962C8B-B14F-4D97-AF65-F5344CB8AC3E}">
        <p14:creationId xmlns:p14="http://schemas.microsoft.com/office/powerpoint/2010/main" val="288306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3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750"/>
                                        <p:tgtEl>
                                          <p:spTgt spid="21"/>
                                        </p:tgtEl>
                                      </p:cBhvr>
                                    </p:animEffect>
                                  </p:childTnLst>
                                </p:cTn>
                              </p:par>
                              <p:par>
                                <p:cTn id="15" presetID="10" presetClass="entr" presetSubtype="0" fill="hold" nodeType="withEffect">
                                  <p:stCondLst>
                                    <p:cond delay="150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750"/>
                                        <p:tgtEl>
                                          <p:spTgt spid="22"/>
                                        </p:tgtEl>
                                      </p:cBhvr>
                                    </p:animEffect>
                                  </p:childTnLst>
                                </p:cTn>
                              </p:par>
                              <p:par>
                                <p:cTn id="18" presetID="53" presetClass="entr" presetSubtype="528" fill="hold" nodeType="withEffect">
                                  <p:stCondLst>
                                    <p:cond delay="180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anim calcmode="lin" valueType="num">
                                      <p:cBhvr>
                                        <p:cTn id="23" dur="500" fill="hold"/>
                                        <p:tgtEl>
                                          <p:spTgt spid="27"/>
                                        </p:tgtEl>
                                        <p:attrNameLst>
                                          <p:attrName>ppt_x</p:attrName>
                                        </p:attrNameLst>
                                      </p:cBhvr>
                                      <p:tavLst>
                                        <p:tav tm="0">
                                          <p:val>
                                            <p:fltVal val="0.5"/>
                                          </p:val>
                                        </p:tav>
                                        <p:tav tm="100000">
                                          <p:val>
                                            <p:strVal val="#ppt_x"/>
                                          </p:val>
                                        </p:tav>
                                      </p:tavLst>
                                    </p:anim>
                                    <p:anim calcmode="lin" valueType="num">
                                      <p:cBhvr>
                                        <p:cTn id="24" dur="500" fill="hold"/>
                                        <p:tgtEl>
                                          <p:spTgt spid="27"/>
                                        </p:tgtEl>
                                        <p:attrNameLst>
                                          <p:attrName>ppt_y</p:attrName>
                                        </p:attrNameLst>
                                      </p:cBhvr>
                                      <p:tavLst>
                                        <p:tav tm="0">
                                          <p:val>
                                            <p:fltVal val="0.5"/>
                                          </p:val>
                                        </p:tav>
                                        <p:tav tm="100000">
                                          <p:val>
                                            <p:strVal val="#ppt_y"/>
                                          </p:val>
                                        </p:tav>
                                      </p:tavLst>
                                    </p:anim>
                                  </p:childTnLst>
                                </p:cTn>
                              </p:par>
                              <p:par>
                                <p:cTn id="25" presetID="53" presetClass="entr" presetSubtype="528" fill="hold" nodeType="withEffect">
                                  <p:stCondLst>
                                    <p:cond delay="1800"/>
                                  </p:stCondLst>
                                  <p:childTnLst>
                                    <p:set>
                                      <p:cBhvr>
                                        <p:cTn id="26" dur="1" fill="hold">
                                          <p:stCondLst>
                                            <p:cond delay="0"/>
                                          </p:stCondLst>
                                        </p:cTn>
                                        <p:tgtEl>
                                          <p:spTgt spid="28"/>
                                        </p:tgtEl>
                                        <p:attrNameLst>
                                          <p:attrName>style.visibility</p:attrName>
                                        </p:attrNameLst>
                                      </p:cBhvr>
                                      <p:to>
                                        <p:strVal val="visible"/>
                                      </p:to>
                                    </p:set>
                                    <p:anim calcmode="lin" valueType="num">
                                      <p:cBhvr>
                                        <p:cTn id="27" dur="500" fill="hold"/>
                                        <p:tgtEl>
                                          <p:spTgt spid="28"/>
                                        </p:tgtEl>
                                        <p:attrNameLst>
                                          <p:attrName>ppt_w</p:attrName>
                                        </p:attrNameLst>
                                      </p:cBhvr>
                                      <p:tavLst>
                                        <p:tav tm="0">
                                          <p:val>
                                            <p:fltVal val="0"/>
                                          </p:val>
                                        </p:tav>
                                        <p:tav tm="100000">
                                          <p:val>
                                            <p:strVal val="#ppt_w"/>
                                          </p:val>
                                        </p:tav>
                                      </p:tavLst>
                                    </p:anim>
                                    <p:anim calcmode="lin" valueType="num">
                                      <p:cBhvr>
                                        <p:cTn id="28" dur="500" fill="hold"/>
                                        <p:tgtEl>
                                          <p:spTgt spid="28"/>
                                        </p:tgtEl>
                                        <p:attrNameLst>
                                          <p:attrName>ppt_h</p:attrName>
                                        </p:attrNameLst>
                                      </p:cBhvr>
                                      <p:tavLst>
                                        <p:tav tm="0">
                                          <p:val>
                                            <p:fltVal val="0"/>
                                          </p:val>
                                        </p:tav>
                                        <p:tav tm="100000">
                                          <p:val>
                                            <p:strVal val="#ppt_h"/>
                                          </p:val>
                                        </p:tav>
                                      </p:tavLst>
                                    </p:anim>
                                    <p:animEffect transition="in" filter="fade">
                                      <p:cBhvr>
                                        <p:cTn id="29" dur="500"/>
                                        <p:tgtEl>
                                          <p:spTgt spid="28"/>
                                        </p:tgtEl>
                                      </p:cBhvr>
                                    </p:animEffect>
                                    <p:anim calcmode="lin" valueType="num">
                                      <p:cBhvr>
                                        <p:cTn id="30" dur="500" fill="hold"/>
                                        <p:tgtEl>
                                          <p:spTgt spid="28"/>
                                        </p:tgtEl>
                                        <p:attrNameLst>
                                          <p:attrName>ppt_x</p:attrName>
                                        </p:attrNameLst>
                                      </p:cBhvr>
                                      <p:tavLst>
                                        <p:tav tm="0">
                                          <p:val>
                                            <p:fltVal val="0.5"/>
                                          </p:val>
                                        </p:tav>
                                        <p:tav tm="100000">
                                          <p:val>
                                            <p:strVal val="#ppt_x"/>
                                          </p:val>
                                        </p:tav>
                                      </p:tavLst>
                                    </p:anim>
                                    <p:anim calcmode="lin" valueType="num">
                                      <p:cBhvr>
                                        <p:cTn id="31" dur="500" fill="hold"/>
                                        <p:tgtEl>
                                          <p:spTgt spid="28"/>
                                        </p:tgtEl>
                                        <p:attrNameLst>
                                          <p:attrName>ppt_y</p:attrName>
                                        </p:attrNameLst>
                                      </p:cBhvr>
                                      <p:tavLst>
                                        <p:tav tm="0">
                                          <p:val>
                                            <p:fltVal val="0.5"/>
                                          </p:val>
                                        </p:tav>
                                        <p:tav tm="100000">
                                          <p:val>
                                            <p:strVal val="#ppt_y"/>
                                          </p:val>
                                        </p:tav>
                                      </p:tavLst>
                                    </p:anim>
                                  </p:childTnLst>
                                </p:cTn>
                              </p:par>
                              <p:par>
                                <p:cTn id="32" presetID="53" presetClass="entr" presetSubtype="528" fill="hold" nodeType="withEffect">
                                  <p:stCondLst>
                                    <p:cond delay="1800"/>
                                  </p:stCondLst>
                                  <p:childTnLst>
                                    <p:set>
                                      <p:cBhvr>
                                        <p:cTn id="33" dur="1" fill="hold">
                                          <p:stCondLst>
                                            <p:cond delay="0"/>
                                          </p:stCondLst>
                                        </p:cTn>
                                        <p:tgtEl>
                                          <p:spTgt spid="29"/>
                                        </p:tgtEl>
                                        <p:attrNameLst>
                                          <p:attrName>style.visibility</p:attrName>
                                        </p:attrNameLst>
                                      </p:cBhvr>
                                      <p:to>
                                        <p:strVal val="visible"/>
                                      </p:to>
                                    </p:set>
                                    <p:anim calcmode="lin" valueType="num">
                                      <p:cBhvr>
                                        <p:cTn id="34" dur="500" fill="hold"/>
                                        <p:tgtEl>
                                          <p:spTgt spid="29"/>
                                        </p:tgtEl>
                                        <p:attrNameLst>
                                          <p:attrName>ppt_w</p:attrName>
                                        </p:attrNameLst>
                                      </p:cBhvr>
                                      <p:tavLst>
                                        <p:tav tm="0">
                                          <p:val>
                                            <p:fltVal val="0"/>
                                          </p:val>
                                        </p:tav>
                                        <p:tav tm="100000">
                                          <p:val>
                                            <p:strVal val="#ppt_w"/>
                                          </p:val>
                                        </p:tav>
                                      </p:tavLst>
                                    </p:anim>
                                    <p:anim calcmode="lin" valueType="num">
                                      <p:cBhvr>
                                        <p:cTn id="35" dur="500" fill="hold"/>
                                        <p:tgtEl>
                                          <p:spTgt spid="29"/>
                                        </p:tgtEl>
                                        <p:attrNameLst>
                                          <p:attrName>ppt_h</p:attrName>
                                        </p:attrNameLst>
                                      </p:cBhvr>
                                      <p:tavLst>
                                        <p:tav tm="0">
                                          <p:val>
                                            <p:fltVal val="0"/>
                                          </p:val>
                                        </p:tav>
                                        <p:tav tm="100000">
                                          <p:val>
                                            <p:strVal val="#ppt_h"/>
                                          </p:val>
                                        </p:tav>
                                      </p:tavLst>
                                    </p:anim>
                                    <p:animEffect transition="in" filter="fade">
                                      <p:cBhvr>
                                        <p:cTn id="36" dur="500"/>
                                        <p:tgtEl>
                                          <p:spTgt spid="29"/>
                                        </p:tgtEl>
                                      </p:cBhvr>
                                    </p:animEffect>
                                    <p:anim calcmode="lin" valueType="num">
                                      <p:cBhvr>
                                        <p:cTn id="37" dur="500" fill="hold"/>
                                        <p:tgtEl>
                                          <p:spTgt spid="29"/>
                                        </p:tgtEl>
                                        <p:attrNameLst>
                                          <p:attrName>ppt_x</p:attrName>
                                        </p:attrNameLst>
                                      </p:cBhvr>
                                      <p:tavLst>
                                        <p:tav tm="0">
                                          <p:val>
                                            <p:fltVal val="0.5"/>
                                          </p:val>
                                        </p:tav>
                                        <p:tav tm="100000">
                                          <p:val>
                                            <p:strVal val="#ppt_x"/>
                                          </p:val>
                                        </p:tav>
                                      </p:tavLst>
                                    </p:anim>
                                    <p:anim calcmode="lin" valueType="num">
                                      <p:cBhvr>
                                        <p:cTn id="38" dur="500" fill="hold"/>
                                        <p:tgtEl>
                                          <p:spTgt spid="29"/>
                                        </p:tgtEl>
                                        <p:attrNameLst>
                                          <p:attrName>ppt_y</p:attrName>
                                        </p:attrNameLst>
                                      </p:cBhvr>
                                      <p:tavLst>
                                        <p:tav tm="0">
                                          <p:val>
                                            <p:fltVal val="0.5"/>
                                          </p:val>
                                        </p:tav>
                                        <p:tav tm="100000">
                                          <p:val>
                                            <p:strVal val="#ppt_y"/>
                                          </p:val>
                                        </p:tav>
                                      </p:tavLst>
                                    </p:anim>
                                  </p:childTnLst>
                                </p:cTn>
                              </p:par>
                              <p:par>
                                <p:cTn id="39" presetID="53" presetClass="entr" presetSubtype="528" fill="hold" nodeType="withEffect">
                                  <p:stCondLst>
                                    <p:cond delay="1800"/>
                                  </p:stCondLst>
                                  <p:childTnLst>
                                    <p:set>
                                      <p:cBhvr>
                                        <p:cTn id="40" dur="1" fill="hold">
                                          <p:stCondLst>
                                            <p:cond delay="0"/>
                                          </p:stCondLst>
                                        </p:cTn>
                                        <p:tgtEl>
                                          <p:spTgt spid="30"/>
                                        </p:tgtEl>
                                        <p:attrNameLst>
                                          <p:attrName>style.visibility</p:attrName>
                                        </p:attrNameLst>
                                      </p:cBhvr>
                                      <p:to>
                                        <p:strVal val="visible"/>
                                      </p:to>
                                    </p:set>
                                    <p:anim calcmode="lin" valueType="num">
                                      <p:cBhvr>
                                        <p:cTn id="41" dur="500" fill="hold"/>
                                        <p:tgtEl>
                                          <p:spTgt spid="30"/>
                                        </p:tgtEl>
                                        <p:attrNameLst>
                                          <p:attrName>ppt_w</p:attrName>
                                        </p:attrNameLst>
                                      </p:cBhvr>
                                      <p:tavLst>
                                        <p:tav tm="0">
                                          <p:val>
                                            <p:fltVal val="0"/>
                                          </p:val>
                                        </p:tav>
                                        <p:tav tm="100000">
                                          <p:val>
                                            <p:strVal val="#ppt_w"/>
                                          </p:val>
                                        </p:tav>
                                      </p:tavLst>
                                    </p:anim>
                                    <p:anim calcmode="lin" valueType="num">
                                      <p:cBhvr>
                                        <p:cTn id="42" dur="500" fill="hold"/>
                                        <p:tgtEl>
                                          <p:spTgt spid="30"/>
                                        </p:tgtEl>
                                        <p:attrNameLst>
                                          <p:attrName>ppt_h</p:attrName>
                                        </p:attrNameLst>
                                      </p:cBhvr>
                                      <p:tavLst>
                                        <p:tav tm="0">
                                          <p:val>
                                            <p:fltVal val="0"/>
                                          </p:val>
                                        </p:tav>
                                        <p:tav tm="100000">
                                          <p:val>
                                            <p:strVal val="#ppt_h"/>
                                          </p:val>
                                        </p:tav>
                                      </p:tavLst>
                                    </p:anim>
                                    <p:animEffect transition="in" filter="fade">
                                      <p:cBhvr>
                                        <p:cTn id="43" dur="500"/>
                                        <p:tgtEl>
                                          <p:spTgt spid="30"/>
                                        </p:tgtEl>
                                      </p:cBhvr>
                                    </p:animEffect>
                                    <p:anim calcmode="lin" valueType="num">
                                      <p:cBhvr>
                                        <p:cTn id="44" dur="500" fill="hold"/>
                                        <p:tgtEl>
                                          <p:spTgt spid="30"/>
                                        </p:tgtEl>
                                        <p:attrNameLst>
                                          <p:attrName>ppt_x</p:attrName>
                                        </p:attrNameLst>
                                      </p:cBhvr>
                                      <p:tavLst>
                                        <p:tav tm="0">
                                          <p:val>
                                            <p:fltVal val="0.5"/>
                                          </p:val>
                                        </p:tav>
                                        <p:tav tm="100000">
                                          <p:val>
                                            <p:strVal val="#ppt_x"/>
                                          </p:val>
                                        </p:tav>
                                      </p:tavLst>
                                    </p:anim>
                                    <p:anim calcmode="lin" valueType="num">
                                      <p:cBhvr>
                                        <p:cTn id="45" dur="500" fill="hold"/>
                                        <p:tgtEl>
                                          <p:spTgt spid="30"/>
                                        </p:tgtEl>
                                        <p:attrNameLst>
                                          <p:attrName>ppt_y</p:attrName>
                                        </p:attrNameLst>
                                      </p:cBhvr>
                                      <p:tavLst>
                                        <p:tav tm="0">
                                          <p:val>
                                            <p:fltVal val="0.5"/>
                                          </p:val>
                                        </p:tav>
                                        <p:tav tm="100000">
                                          <p:val>
                                            <p:strVal val="#ppt_y"/>
                                          </p:val>
                                        </p:tav>
                                      </p:tavLst>
                                    </p:anim>
                                  </p:childTnLst>
                                </p:cTn>
                              </p:par>
                              <p:par>
                                <p:cTn id="46" presetID="53" presetClass="entr" presetSubtype="528" fill="hold" nodeType="withEffect">
                                  <p:stCondLst>
                                    <p:cond delay="18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ppt_w</p:attrName>
                                        </p:attrNameLst>
                                      </p:cBhvr>
                                      <p:tavLst>
                                        <p:tav tm="0">
                                          <p:val>
                                            <p:fltVal val="0"/>
                                          </p:val>
                                        </p:tav>
                                        <p:tav tm="100000">
                                          <p:val>
                                            <p:strVal val="#ppt_w"/>
                                          </p:val>
                                        </p:tav>
                                      </p:tavLst>
                                    </p:anim>
                                    <p:anim calcmode="lin" valueType="num">
                                      <p:cBhvr>
                                        <p:cTn id="49" dur="500" fill="hold"/>
                                        <p:tgtEl>
                                          <p:spTgt spid="31"/>
                                        </p:tgtEl>
                                        <p:attrNameLst>
                                          <p:attrName>ppt_h</p:attrName>
                                        </p:attrNameLst>
                                      </p:cBhvr>
                                      <p:tavLst>
                                        <p:tav tm="0">
                                          <p:val>
                                            <p:fltVal val="0"/>
                                          </p:val>
                                        </p:tav>
                                        <p:tav tm="100000">
                                          <p:val>
                                            <p:strVal val="#ppt_h"/>
                                          </p:val>
                                        </p:tav>
                                      </p:tavLst>
                                    </p:anim>
                                    <p:animEffect transition="in" filter="fade">
                                      <p:cBhvr>
                                        <p:cTn id="50" dur="500"/>
                                        <p:tgtEl>
                                          <p:spTgt spid="31"/>
                                        </p:tgtEl>
                                      </p:cBhvr>
                                    </p:animEffect>
                                    <p:anim calcmode="lin" valueType="num">
                                      <p:cBhvr>
                                        <p:cTn id="51" dur="500" fill="hold"/>
                                        <p:tgtEl>
                                          <p:spTgt spid="31"/>
                                        </p:tgtEl>
                                        <p:attrNameLst>
                                          <p:attrName>ppt_x</p:attrName>
                                        </p:attrNameLst>
                                      </p:cBhvr>
                                      <p:tavLst>
                                        <p:tav tm="0">
                                          <p:val>
                                            <p:fltVal val="0.5"/>
                                          </p:val>
                                        </p:tav>
                                        <p:tav tm="100000">
                                          <p:val>
                                            <p:strVal val="#ppt_x"/>
                                          </p:val>
                                        </p:tav>
                                      </p:tavLst>
                                    </p:anim>
                                    <p:anim calcmode="lin" valueType="num">
                                      <p:cBhvr>
                                        <p:cTn id="52" dur="500" fill="hold"/>
                                        <p:tgtEl>
                                          <p:spTgt spid="31"/>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C03CDBC0-1A56-E5DA-13E4-0E45ABC74AA2}"/>
              </a:ext>
            </a:extLst>
          </p:cNvPr>
          <p:cNvPicPr>
            <a:picLocks noChangeAspect="1"/>
          </p:cNvPicPr>
          <p:nvPr/>
        </p:nvPicPr>
        <p:blipFill rotWithShape="1">
          <a:blip r:embed="rId2">
            <a:extLst>
              <a:ext uri="{28A0092B-C50C-407E-A947-70E740481C1C}">
                <a14:useLocalDpi xmlns:a14="http://schemas.microsoft.com/office/drawing/2010/main" val="0"/>
              </a:ext>
            </a:extLst>
          </a:blip>
          <a:srcRect t="39623" b="35073"/>
          <a:stretch/>
        </p:blipFill>
        <p:spPr>
          <a:xfrm>
            <a:off x="4655978" y="921174"/>
            <a:ext cx="2880043" cy="4726492"/>
          </a:xfrm>
          <a:prstGeom prst="rect">
            <a:avLst/>
          </a:prstGeom>
          <a:effectLst>
            <a:outerShdw blurRad="254000" dist="381000" dir="2700000" algn="tl" rotWithShape="0">
              <a:prstClr val="black">
                <a:alpha val="50000"/>
              </a:prstClr>
            </a:outerShdw>
          </a:effectLst>
        </p:spPr>
      </p:pic>
      <p:sp>
        <p:nvSpPr>
          <p:cNvPr id="8" name="Retângulo 7">
            <a:extLst>
              <a:ext uri="{FF2B5EF4-FFF2-40B4-BE49-F238E27FC236}">
                <a16:creationId xmlns:a16="http://schemas.microsoft.com/office/drawing/2014/main" id="{6A479531-8A8E-8FED-CAE2-4AE973D1E4B0}"/>
              </a:ext>
            </a:extLst>
          </p:cNvPr>
          <p:cNvSpPr>
            <a:spLocks noGrp="1" noRot="1" noMove="1" noResize="1" noEditPoints="1" noAdjustHandles="1" noChangeArrowheads="1" noChangeShapeType="1"/>
          </p:cNvSpPr>
          <p:nvPr/>
        </p:nvSpPr>
        <p:spPr>
          <a:xfrm>
            <a:off x="0" y="0"/>
            <a:ext cx="12192000" cy="68580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nvGrpSpPr>
          <p:cNvPr id="34" name="Agrupar 33">
            <a:extLst>
              <a:ext uri="{FF2B5EF4-FFF2-40B4-BE49-F238E27FC236}">
                <a16:creationId xmlns:a16="http://schemas.microsoft.com/office/drawing/2014/main" id="{643B7D89-7AB5-187C-7A5E-DBCC99CCFBA4}"/>
              </a:ext>
            </a:extLst>
          </p:cNvPr>
          <p:cNvGrpSpPr/>
          <p:nvPr/>
        </p:nvGrpSpPr>
        <p:grpSpPr>
          <a:xfrm>
            <a:off x="4682462" y="2026488"/>
            <a:ext cx="2957900" cy="345862"/>
            <a:chOff x="5686529" y="3893986"/>
            <a:chExt cx="2957900" cy="345862"/>
          </a:xfrm>
        </p:grpSpPr>
        <p:pic>
          <p:nvPicPr>
            <p:cNvPr id="42" name="Imagem 41">
              <a:extLst>
                <a:ext uri="{FF2B5EF4-FFF2-40B4-BE49-F238E27FC236}">
                  <a16:creationId xmlns:a16="http://schemas.microsoft.com/office/drawing/2014/main" id="{1993BD7B-DD61-6EC5-3452-FEF43967EB0F}"/>
                </a:ext>
              </a:extLst>
            </p:cNvPr>
            <p:cNvPicPr>
              <a:picLocks noChangeAspect="1"/>
            </p:cNvPicPr>
            <p:nvPr/>
          </p:nvPicPr>
          <p:blipFill rotWithShape="1">
            <a:blip r:embed="rId3"/>
            <a:srcRect l="71971" t="16465" r="4576" b="67069"/>
            <a:stretch/>
          </p:blipFill>
          <p:spPr>
            <a:xfrm>
              <a:off x="5686529" y="3893986"/>
              <a:ext cx="1849436" cy="345862"/>
            </a:xfrm>
            <a:prstGeom prst="rect">
              <a:avLst/>
            </a:prstGeom>
          </p:spPr>
        </p:pic>
        <p:pic>
          <p:nvPicPr>
            <p:cNvPr id="43" name="Imagem 42">
              <a:extLst>
                <a:ext uri="{FF2B5EF4-FFF2-40B4-BE49-F238E27FC236}">
                  <a16:creationId xmlns:a16="http://schemas.microsoft.com/office/drawing/2014/main" id="{CB628BC6-B4EC-E1E4-A2A3-06F9295BF675}"/>
                </a:ext>
              </a:extLst>
            </p:cNvPr>
            <p:cNvPicPr>
              <a:picLocks noChangeAspect="1"/>
            </p:cNvPicPr>
            <p:nvPr/>
          </p:nvPicPr>
          <p:blipFill rotWithShape="1">
            <a:blip r:embed="rId3"/>
            <a:srcRect t="33534" r="86750" b="50000"/>
            <a:stretch/>
          </p:blipFill>
          <p:spPr>
            <a:xfrm>
              <a:off x="7599564" y="3893986"/>
              <a:ext cx="1044865" cy="345862"/>
            </a:xfrm>
            <a:prstGeom prst="rect">
              <a:avLst/>
            </a:prstGeom>
          </p:spPr>
        </p:pic>
      </p:grpSp>
      <p:pic>
        <p:nvPicPr>
          <p:cNvPr id="35" name="Imagem 34">
            <a:extLst>
              <a:ext uri="{FF2B5EF4-FFF2-40B4-BE49-F238E27FC236}">
                <a16:creationId xmlns:a16="http://schemas.microsoft.com/office/drawing/2014/main" id="{DEB7C032-B4A3-D270-36EA-B1DEBA313730}"/>
              </a:ext>
            </a:extLst>
          </p:cNvPr>
          <p:cNvPicPr>
            <a:picLocks noChangeAspect="1"/>
          </p:cNvPicPr>
          <p:nvPr/>
        </p:nvPicPr>
        <p:blipFill rotWithShape="1">
          <a:blip r:embed="rId3"/>
          <a:srcRect t="82494" r="12991" b="1040"/>
          <a:stretch/>
        </p:blipFill>
        <p:spPr>
          <a:xfrm>
            <a:off x="2730680" y="3439516"/>
            <a:ext cx="6861465" cy="345862"/>
          </a:xfrm>
          <a:prstGeom prst="rect">
            <a:avLst/>
          </a:prstGeom>
        </p:spPr>
      </p:pic>
      <p:grpSp>
        <p:nvGrpSpPr>
          <p:cNvPr id="36" name="Agrupar 35">
            <a:extLst>
              <a:ext uri="{FF2B5EF4-FFF2-40B4-BE49-F238E27FC236}">
                <a16:creationId xmlns:a16="http://schemas.microsoft.com/office/drawing/2014/main" id="{C45FB3B8-CE96-FE48-F1EB-7BCE4D41F927}"/>
              </a:ext>
            </a:extLst>
          </p:cNvPr>
          <p:cNvGrpSpPr/>
          <p:nvPr/>
        </p:nvGrpSpPr>
        <p:grpSpPr>
          <a:xfrm>
            <a:off x="3132518" y="2497497"/>
            <a:ext cx="6057788" cy="345862"/>
            <a:chOff x="3993355" y="4375881"/>
            <a:chExt cx="6057788" cy="345862"/>
          </a:xfrm>
        </p:grpSpPr>
        <p:pic>
          <p:nvPicPr>
            <p:cNvPr id="40" name="Imagem 39">
              <a:extLst>
                <a:ext uri="{FF2B5EF4-FFF2-40B4-BE49-F238E27FC236}">
                  <a16:creationId xmlns:a16="http://schemas.microsoft.com/office/drawing/2014/main" id="{AE5EE297-854F-6EA4-18DA-F094EB6BC330}"/>
                </a:ext>
              </a:extLst>
            </p:cNvPr>
            <p:cNvPicPr>
              <a:picLocks noChangeAspect="1"/>
            </p:cNvPicPr>
            <p:nvPr/>
          </p:nvPicPr>
          <p:blipFill rotWithShape="1">
            <a:blip r:embed="rId3"/>
            <a:srcRect t="66700" r="86750" b="16834"/>
            <a:stretch/>
          </p:blipFill>
          <p:spPr>
            <a:xfrm>
              <a:off x="9006278" y="4375881"/>
              <a:ext cx="1044865" cy="345862"/>
            </a:xfrm>
            <a:prstGeom prst="rect">
              <a:avLst/>
            </a:prstGeom>
          </p:spPr>
        </p:pic>
        <p:pic>
          <p:nvPicPr>
            <p:cNvPr id="41" name="Imagem 40">
              <a:extLst>
                <a:ext uri="{FF2B5EF4-FFF2-40B4-BE49-F238E27FC236}">
                  <a16:creationId xmlns:a16="http://schemas.microsoft.com/office/drawing/2014/main" id="{53631C4F-BA56-EC4F-41FD-30B55658BC7C}"/>
                </a:ext>
              </a:extLst>
            </p:cNvPr>
            <p:cNvPicPr>
              <a:picLocks noChangeAspect="1"/>
            </p:cNvPicPr>
            <p:nvPr/>
          </p:nvPicPr>
          <p:blipFill rotWithShape="1">
            <a:blip r:embed="rId3"/>
            <a:srcRect l="34830" t="50097" r="2362" b="33437"/>
            <a:stretch/>
          </p:blipFill>
          <p:spPr>
            <a:xfrm>
              <a:off x="3993355" y="4375881"/>
              <a:ext cx="4953000" cy="345862"/>
            </a:xfrm>
            <a:prstGeom prst="rect">
              <a:avLst/>
            </a:prstGeom>
          </p:spPr>
        </p:pic>
      </p:grpSp>
      <p:grpSp>
        <p:nvGrpSpPr>
          <p:cNvPr id="37" name="Agrupar 36">
            <a:extLst>
              <a:ext uri="{FF2B5EF4-FFF2-40B4-BE49-F238E27FC236}">
                <a16:creationId xmlns:a16="http://schemas.microsoft.com/office/drawing/2014/main" id="{7C235253-017B-5998-1CD9-45B696C3E918}"/>
              </a:ext>
            </a:extLst>
          </p:cNvPr>
          <p:cNvGrpSpPr/>
          <p:nvPr/>
        </p:nvGrpSpPr>
        <p:grpSpPr>
          <a:xfrm>
            <a:off x="3370983" y="2968506"/>
            <a:ext cx="5580859" cy="345862"/>
            <a:chOff x="4394199" y="4857776"/>
            <a:chExt cx="5580859" cy="345862"/>
          </a:xfrm>
        </p:grpSpPr>
        <p:pic>
          <p:nvPicPr>
            <p:cNvPr id="38" name="Imagem 37">
              <a:extLst>
                <a:ext uri="{FF2B5EF4-FFF2-40B4-BE49-F238E27FC236}">
                  <a16:creationId xmlns:a16="http://schemas.microsoft.com/office/drawing/2014/main" id="{4E4C23FF-3708-E84E-F90D-78AAAC4FB294}"/>
                </a:ext>
              </a:extLst>
            </p:cNvPr>
            <p:cNvPicPr>
              <a:picLocks noChangeAspect="1"/>
            </p:cNvPicPr>
            <p:nvPr/>
          </p:nvPicPr>
          <p:blipFill rotWithShape="1">
            <a:blip r:embed="rId3"/>
            <a:srcRect l="62766" t="66700" r="1803" b="16834"/>
            <a:stretch/>
          </p:blipFill>
          <p:spPr>
            <a:xfrm>
              <a:off x="7181057" y="4857776"/>
              <a:ext cx="2794001" cy="345862"/>
            </a:xfrm>
            <a:prstGeom prst="rect">
              <a:avLst/>
            </a:prstGeom>
          </p:spPr>
        </p:pic>
        <p:pic>
          <p:nvPicPr>
            <p:cNvPr id="39" name="Imagem 38">
              <a:extLst>
                <a:ext uri="{FF2B5EF4-FFF2-40B4-BE49-F238E27FC236}">
                  <a16:creationId xmlns:a16="http://schemas.microsoft.com/office/drawing/2014/main" id="{3E9BE312-DD16-4D15-F599-EAD708832037}"/>
                </a:ext>
              </a:extLst>
            </p:cNvPr>
            <p:cNvPicPr>
              <a:picLocks noChangeAspect="1"/>
            </p:cNvPicPr>
            <p:nvPr/>
          </p:nvPicPr>
          <p:blipFill rotWithShape="1">
            <a:blip r:embed="rId3"/>
            <a:srcRect l="13371" t="66700" r="52245" b="16834"/>
            <a:stretch/>
          </p:blipFill>
          <p:spPr>
            <a:xfrm>
              <a:off x="4394199" y="4857776"/>
              <a:ext cx="2711451" cy="345862"/>
            </a:xfrm>
            <a:prstGeom prst="rect">
              <a:avLst/>
            </a:prstGeom>
          </p:spPr>
        </p:pic>
      </p:grpSp>
      <p:grpSp>
        <p:nvGrpSpPr>
          <p:cNvPr id="2" name="Agrupar 1">
            <a:extLst>
              <a:ext uri="{FF2B5EF4-FFF2-40B4-BE49-F238E27FC236}">
                <a16:creationId xmlns:a16="http://schemas.microsoft.com/office/drawing/2014/main" id="{6E1127C8-D03C-38DC-69E7-B66737577D32}"/>
              </a:ext>
            </a:extLst>
          </p:cNvPr>
          <p:cNvGrpSpPr/>
          <p:nvPr/>
        </p:nvGrpSpPr>
        <p:grpSpPr>
          <a:xfrm>
            <a:off x="2599855" y="1555479"/>
            <a:ext cx="6777873" cy="345862"/>
            <a:chOff x="2599855" y="1555479"/>
            <a:chExt cx="6777873" cy="345862"/>
          </a:xfrm>
        </p:grpSpPr>
        <p:pic>
          <p:nvPicPr>
            <p:cNvPr id="33" name="Imagem 32">
              <a:extLst>
                <a:ext uri="{FF2B5EF4-FFF2-40B4-BE49-F238E27FC236}">
                  <a16:creationId xmlns:a16="http://schemas.microsoft.com/office/drawing/2014/main" id="{AE70C07C-B926-AF3E-ECB2-1955E64B304D}"/>
                </a:ext>
              </a:extLst>
            </p:cNvPr>
            <p:cNvPicPr>
              <a:picLocks noChangeAspect="1"/>
            </p:cNvPicPr>
            <p:nvPr/>
          </p:nvPicPr>
          <p:blipFill rotWithShape="1">
            <a:blip r:embed="rId3"/>
            <a:srcRect l="4716" r="58204" b="83534"/>
            <a:stretch/>
          </p:blipFill>
          <p:spPr>
            <a:xfrm>
              <a:off x="2599855" y="1555479"/>
              <a:ext cx="2924176" cy="345862"/>
            </a:xfrm>
            <a:prstGeom prst="rect">
              <a:avLst/>
            </a:prstGeom>
          </p:spPr>
        </p:pic>
        <p:pic>
          <p:nvPicPr>
            <p:cNvPr id="45" name="Imagem 44">
              <a:extLst>
                <a:ext uri="{FF2B5EF4-FFF2-40B4-BE49-F238E27FC236}">
                  <a16:creationId xmlns:a16="http://schemas.microsoft.com/office/drawing/2014/main" id="{6C6DFCD0-EC64-3142-CBED-A7856572FD2C}"/>
                </a:ext>
              </a:extLst>
            </p:cNvPr>
            <p:cNvPicPr>
              <a:picLocks noChangeAspect="1"/>
            </p:cNvPicPr>
            <p:nvPr/>
          </p:nvPicPr>
          <p:blipFill rotWithShape="1">
            <a:blip r:embed="rId3"/>
            <a:srcRect l="47035" r="4958" b="83534"/>
            <a:stretch/>
          </p:blipFill>
          <p:spPr>
            <a:xfrm>
              <a:off x="5591936" y="1555479"/>
              <a:ext cx="3785792" cy="345862"/>
            </a:xfrm>
            <a:prstGeom prst="rect">
              <a:avLst/>
            </a:prstGeom>
          </p:spPr>
        </p:pic>
      </p:grpSp>
      <p:pic>
        <p:nvPicPr>
          <p:cNvPr id="50" name="Imagem 49">
            <a:extLst>
              <a:ext uri="{FF2B5EF4-FFF2-40B4-BE49-F238E27FC236}">
                <a16:creationId xmlns:a16="http://schemas.microsoft.com/office/drawing/2014/main" id="{8D5B654F-37CF-B77A-05AB-B0DF658DC23D}"/>
              </a:ext>
            </a:extLst>
          </p:cNvPr>
          <p:cNvPicPr>
            <a:picLocks/>
          </p:cNvPicPr>
          <p:nvPr/>
        </p:nvPicPr>
        <p:blipFill rotWithShape="1">
          <a:blip r:embed="rId2">
            <a:extLst>
              <a:ext uri="{28A0092B-C50C-407E-A947-70E740481C1C}">
                <a14:useLocalDpi xmlns:a14="http://schemas.microsoft.com/office/drawing/2010/main" val="0"/>
              </a:ext>
            </a:extLst>
          </a:blip>
          <a:srcRect l="47266" t="59168" r="7974" b="40125"/>
          <a:stretch/>
        </p:blipFill>
        <p:spPr>
          <a:xfrm>
            <a:off x="6017419" y="4568080"/>
            <a:ext cx="1290638" cy="150308"/>
          </a:xfrm>
          <a:prstGeom prst="rect">
            <a:avLst/>
          </a:prstGeom>
          <a:effectLst/>
        </p:spPr>
      </p:pic>
      <p:pic>
        <p:nvPicPr>
          <p:cNvPr id="51" name="Imagem 50">
            <a:extLst>
              <a:ext uri="{FF2B5EF4-FFF2-40B4-BE49-F238E27FC236}">
                <a16:creationId xmlns:a16="http://schemas.microsoft.com/office/drawing/2014/main" id="{534E3B83-CFA3-87F0-A526-6913A53E7ABF}"/>
              </a:ext>
            </a:extLst>
          </p:cNvPr>
          <p:cNvPicPr>
            <a:picLocks/>
          </p:cNvPicPr>
          <p:nvPr/>
        </p:nvPicPr>
        <p:blipFill rotWithShape="1">
          <a:blip r:embed="rId2">
            <a:extLst>
              <a:ext uri="{28A0092B-C50C-407E-A947-70E740481C1C}">
                <a14:useLocalDpi xmlns:a14="http://schemas.microsoft.com/office/drawing/2010/main" val="0"/>
              </a:ext>
            </a:extLst>
          </a:blip>
          <a:srcRect l="7975" t="59168" r="57727" b="40125"/>
          <a:stretch/>
        </p:blipFill>
        <p:spPr>
          <a:xfrm>
            <a:off x="4890080" y="4568080"/>
            <a:ext cx="974939" cy="144000"/>
          </a:xfrm>
          <a:prstGeom prst="rect">
            <a:avLst/>
          </a:prstGeom>
          <a:effectLst/>
        </p:spPr>
      </p:pic>
      <p:pic>
        <p:nvPicPr>
          <p:cNvPr id="53" name="Imagem 52">
            <a:extLst>
              <a:ext uri="{FF2B5EF4-FFF2-40B4-BE49-F238E27FC236}">
                <a16:creationId xmlns:a16="http://schemas.microsoft.com/office/drawing/2014/main" id="{C451BCF1-BA0B-C044-91F7-B13EA2366F6B}"/>
              </a:ext>
            </a:extLst>
          </p:cNvPr>
          <p:cNvPicPr>
            <a:picLocks noChangeAspect="1"/>
          </p:cNvPicPr>
          <p:nvPr/>
        </p:nvPicPr>
        <p:blipFill rotWithShape="1">
          <a:blip r:embed="rId2">
            <a:extLst>
              <a:ext uri="{28A0092B-C50C-407E-A947-70E740481C1C}">
                <a14:useLocalDpi xmlns:a14="http://schemas.microsoft.com/office/drawing/2010/main" val="0"/>
              </a:ext>
            </a:extLst>
          </a:blip>
          <a:srcRect l="66" t="60474" r="83904" b="38819"/>
          <a:stretch/>
        </p:blipFill>
        <p:spPr>
          <a:xfrm>
            <a:off x="4654940" y="4810306"/>
            <a:ext cx="469701" cy="134466"/>
          </a:xfrm>
          <a:prstGeom prst="rect">
            <a:avLst/>
          </a:prstGeom>
          <a:effectLst/>
        </p:spPr>
      </p:pic>
      <p:pic>
        <p:nvPicPr>
          <p:cNvPr id="56" name="Imagem 55">
            <a:extLst>
              <a:ext uri="{FF2B5EF4-FFF2-40B4-BE49-F238E27FC236}">
                <a16:creationId xmlns:a16="http://schemas.microsoft.com/office/drawing/2014/main" id="{E14E52F1-7F13-ACB7-5051-DD5B45DF3C34}"/>
              </a:ext>
            </a:extLst>
          </p:cNvPr>
          <p:cNvPicPr>
            <a:picLocks noChangeAspect="1"/>
          </p:cNvPicPr>
          <p:nvPr/>
        </p:nvPicPr>
        <p:blipFill rotWithShape="1">
          <a:blip r:embed="rId2">
            <a:extLst>
              <a:ext uri="{28A0092B-C50C-407E-A947-70E740481C1C}">
                <a14:useLocalDpi xmlns:a14="http://schemas.microsoft.com/office/drawing/2010/main" val="0"/>
              </a:ext>
            </a:extLst>
          </a:blip>
          <a:srcRect l="35450" t="61096" r="14" b="38197"/>
          <a:stretch/>
        </p:blipFill>
        <p:spPr>
          <a:xfrm>
            <a:off x="5684044" y="4932137"/>
            <a:ext cx="1852238" cy="132387"/>
          </a:xfrm>
          <a:prstGeom prst="rect">
            <a:avLst/>
          </a:prstGeom>
          <a:effectLst/>
        </p:spPr>
      </p:pic>
      <p:pic>
        <p:nvPicPr>
          <p:cNvPr id="58" name="Imagem 57">
            <a:extLst>
              <a:ext uri="{FF2B5EF4-FFF2-40B4-BE49-F238E27FC236}">
                <a16:creationId xmlns:a16="http://schemas.microsoft.com/office/drawing/2014/main" id="{CFE54B4F-55AC-D287-9E28-D699F271B2FA}"/>
              </a:ext>
            </a:extLst>
          </p:cNvPr>
          <p:cNvPicPr>
            <a:picLocks noChangeAspect="1"/>
          </p:cNvPicPr>
          <p:nvPr/>
        </p:nvPicPr>
        <p:blipFill rotWithShape="1">
          <a:blip r:embed="rId2">
            <a:extLst>
              <a:ext uri="{28A0092B-C50C-407E-A947-70E740481C1C}">
                <a14:useLocalDpi xmlns:a14="http://schemas.microsoft.com/office/drawing/2010/main" val="0"/>
              </a:ext>
            </a:extLst>
          </a:blip>
          <a:srcRect l="15631" t="61729" r="52013" b="37564"/>
          <a:stretch/>
        </p:blipFill>
        <p:spPr>
          <a:xfrm>
            <a:off x="5122259" y="5054123"/>
            <a:ext cx="907015" cy="128645"/>
          </a:xfrm>
          <a:prstGeom prst="rect">
            <a:avLst/>
          </a:prstGeom>
          <a:effectLst/>
        </p:spPr>
      </p:pic>
      <p:pic>
        <p:nvPicPr>
          <p:cNvPr id="63" name="Imagem 62">
            <a:extLst>
              <a:ext uri="{FF2B5EF4-FFF2-40B4-BE49-F238E27FC236}">
                <a16:creationId xmlns:a16="http://schemas.microsoft.com/office/drawing/2014/main" id="{8D162050-8C3A-1CD8-AB17-3FC20D1B1197}"/>
              </a:ext>
            </a:extLst>
          </p:cNvPr>
          <p:cNvPicPr>
            <a:picLocks/>
          </p:cNvPicPr>
          <p:nvPr/>
        </p:nvPicPr>
        <p:blipFill rotWithShape="1">
          <a:blip r:embed="rId2">
            <a:extLst>
              <a:ext uri="{28A0092B-C50C-407E-A947-70E740481C1C}">
                <a14:useLocalDpi xmlns:a14="http://schemas.microsoft.com/office/drawing/2010/main" val="0"/>
              </a:ext>
            </a:extLst>
          </a:blip>
          <a:srcRect l="62061" t="61729" r="233" b="37564"/>
          <a:stretch/>
        </p:blipFill>
        <p:spPr>
          <a:xfrm>
            <a:off x="6446354" y="5052108"/>
            <a:ext cx="1089667" cy="144000"/>
          </a:xfrm>
          <a:prstGeom prst="rect">
            <a:avLst/>
          </a:prstGeom>
          <a:effectLst/>
        </p:spPr>
      </p:pic>
      <p:pic>
        <p:nvPicPr>
          <p:cNvPr id="64" name="Imagem 63">
            <a:extLst>
              <a:ext uri="{FF2B5EF4-FFF2-40B4-BE49-F238E27FC236}">
                <a16:creationId xmlns:a16="http://schemas.microsoft.com/office/drawing/2014/main" id="{3F19C9D5-3062-1033-CFEA-F50081DD0154}"/>
              </a:ext>
            </a:extLst>
          </p:cNvPr>
          <p:cNvPicPr>
            <a:picLocks/>
          </p:cNvPicPr>
          <p:nvPr/>
        </p:nvPicPr>
        <p:blipFill rotWithShape="1">
          <a:blip r:embed="rId2">
            <a:extLst>
              <a:ext uri="{28A0092B-C50C-407E-A947-70E740481C1C}">
                <a14:useLocalDpi xmlns:a14="http://schemas.microsoft.com/office/drawing/2010/main" val="0"/>
              </a:ext>
            </a:extLst>
          </a:blip>
          <a:srcRect t="62304" r="15630" b="36989"/>
          <a:stretch/>
        </p:blipFill>
        <p:spPr>
          <a:xfrm>
            <a:off x="4654940" y="5158521"/>
            <a:ext cx="2633127" cy="144000"/>
          </a:xfrm>
          <a:prstGeom prst="rect">
            <a:avLst/>
          </a:prstGeom>
          <a:effectLst/>
        </p:spPr>
      </p:pic>
    </p:spTree>
    <p:extLst>
      <p:ext uri="{BB962C8B-B14F-4D97-AF65-F5344CB8AC3E}">
        <p14:creationId xmlns:p14="http://schemas.microsoft.com/office/powerpoint/2010/main" val="2298238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120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750"/>
                                        <p:tgtEl>
                                          <p:spTgt spid="50"/>
                                        </p:tgtEl>
                                      </p:cBhvr>
                                    </p:animEffect>
                                  </p:childTnLst>
                                </p:cTn>
                              </p:par>
                              <p:par>
                                <p:cTn id="15" presetID="10" presetClass="entr" presetSubtype="0" fill="hold" nodeType="withEffect">
                                  <p:stCondLst>
                                    <p:cond delay="12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nodeType="withEffect">
                                  <p:stCondLst>
                                    <p:cond delay="140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750"/>
                                        <p:tgtEl>
                                          <p:spTgt spid="53"/>
                                        </p:tgtEl>
                                      </p:cBhvr>
                                    </p:animEffect>
                                  </p:childTnLst>
                                </p:cTn>
                              </p:par>
                              <p:par>
                                <p:cTn id="21" presetID="10" presetClass="entr" presetSubtype="0" fill="hold" nodeType="withEffect">
                                  <p:stCondLst>
                                    <p:cond delay="140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750"/>
                                        <p:tgtEl>
                                          <p:spTgt spid="56"/>
                                        </p:tgtEl>
                                      </p:cBhvr>
                                    </p:animEffect>
                                  </p:childTnLst>
                                </p:cTn>
                              </p:par>
                              <p:par>
                                <p:cTn id="24" presetID="10" presetClass="entr" presetSubtype="0" fill="hold" nodeType="withEffect">
                                  <p:stCondLst>
                                    <p:cond delay="1600"/>
                                  </p:stCondLst>
                                  <p:childTnLst>
                                    <p:set>
                                      <p:cBhvr>
                                        <p:cTn id="25" dur="1" fill="hold">
                                          <p:stCondLst>
                                            <p:cond delay="0"/>
                                          </p:stCondLst>
                                        </p:cTn>
                                        <p:tgtEl>
                                          <p:spTgt spid="58"/>
                                        </p:tgtEl>
                                        <p:attrNameLst>
                                          <p:attrName>style.visibility</p:attrName>
                                        </p:attrNameLst>
                                      </p:cBhvr>
                                      <p:to>
                                        <p:strVal val="visible"/>
                                      </p:to>
                                    </p:set>
                                    <p:animEffect transition="in" filter="fade">
                                      <p:cBhvr>
                                        <p:cTn id="26" dur="750"/>
                                        <p:tgtEl>
                                          <p:spTgt spid="58"/>
                                        </p:tgtEl>
                                      </p:cBhvr>
                                    </p:animEffect>
                                  </p:childTnLst>
                                </p:cTn>
                              </p:par>
                              <p:par>
                                <p:cTn id="27" presetID="10" presetClass="entr" presetSubtype="0" fill="hold" nodeType="withEffect">
                                  <p:stCondLst>
                                    <p:cond delay="160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750"/>
                                        <p:tgtEl>
                                          <p:spTgt spid="63"/>
                                        </p:tgtEl>
                                      </p:cBhvr>
                                    </p:animEffect>
                                  </p:childTnLst>
                                </p:cTn>
                              </p:par>
                              <p:par>
                                <p:cTn id="30" presetID="10" presetClass="entr" presetSubtype="0" fill="hold" nodeType="withEffect">
                                  <p:stCondLst>
                                    <p:cond delay="1800"/>
                                  </p:stCondLst>
                                  <p:childTnLst>
                                    <p:set>
                                      <p:cBhvr>
                                        <p:cTn id="31" dur="1" fill="hold">
                                          <p:stCondLst>
                                            <p:cond delay="0"/>
                                          </p:stCondLst>
                                        </p:cTn>
                                        <p:tgtEl>
                                          <p:spTgt spid="64"/>
                                        </p:tgtEl>
                                        <p:attrNameLst>
                                          <p:attrName>style.visibility</p:attrName>
                                        </p:attrNameLst>
                                      </p:cBhvr>
                                      <p:to>
                                        <p:strVal val="visible"/>
                                      </p:to>
                                    </p:set>
                                    <p:animEffect transition="in" filter="fade">
                                      <p:cBhvr>
                                        <p:cTn id="32" dur="750"/>
                                        <p:tgtEl>
                                          <p:spTgt spid="64"/>
                                        </p:tgtEl>
                                      </p:cBhvr>
                                    </p:animEffect>
                                  </p:childTnLst>
                                </p:cTn>
                              </p:par>
                              <p:par>
                                <p:cTn id="33" presetID="53" presetClass="entr" presetSubtype="528" fill="hold" nodeType="withEffect">
                                  <p:stCondLst>
                                    <p:cond delay="2600"/>
                                  </p:stCondLst>
                                  <p:childTnLst>
                                    <p:set>
                                      <p:cBhvr>
                                        <p:cTn id="34" dur="1" fill="hold">
                                          <p:stCondLst>
                                            <p:cond delay="0"/>
                                          </p:stCondLst>
                                        </p:cTn>
                                        <p:tgtEl>
                                          <p:spTgt spid="2"/>
                                        </p:tgtEl>
                                        <p:attrNameLst>
                                          <p:attrName>style.visibility</p:attrName>
                                        </p:attrNameLst>
                                      </p:cBhvr>
                                      <p:to>
                                        <p:strVal val="visible"/>
                                      </p:to>
                                    </p:set>
                                    <p:anim calcmode="lin" valueType="num">
                                      <p:cBhvr>
                                        <p:cTn id="35" dur="500" fill="hold"/>
                                        <p:tgtEl>
                                          <p:spTgt spid="2"/>
                                        </p:tgtEl>
                                        <p:attrNameLst>
                                          <p:attrName>ppt_w</p:attrName>
                                        </p:attrNameLst>
                                      </p:cBhvr>
                                      <p:tavLst>
                                        <p:tav tm="0">
                                          <p:val>
                                            <p:fltVal val="0"/>
                                          </p:val>
                                        </p:tav>
                                        <p:tav tm="100000">
                                          <p:val>
                                            <p:strVal val="#ppt_w"/>
                                          </p:val>
                                        </p:tav>
                                      </p:tavLst>
                                    </p:anim>
                                    <p:anim calcmode="lin" valueType="num">
                                      <p:cBhvr>
                                        <p:cTn id="36" dur="500" fill="hold"/>
                                        <p:tgtEl>
                                          <p:spTgt spid="2"/>
                                        </p:tgtEl>
                                        <p:attrNameLst>
                                          <p:attrName>ppt_h</p:attrName>
                                        </p:attrNameLst>
                                      </p:cBhvr>
                                      <p:tavLst>
                                        <p:tav tm="0">
                                          <p:val>
                                            <p:fltVal val="0"/>
                                          </p:val>
                                        </p:tav>
                                        <p:tav tm="100000">
                                          <p:val>
                                            <p:strVal val="#ppt_h"/>
                                          </p:val>
                                        </p:tav>
                                      </p:tavLst>
                                    </p:anim>
                                    <p:animEffect transition="in" filter="fade">
                                      <p:cBhvr>
                                        <p:cTn id="37" dur="500"/>
                                        <p:tgtEl>
                                          <p:spTgt spid="2"/>
                                        </p:tgtEl>
                                      </p:cBhvr>
                                    </p:animEffect>
                                    <p:anim calcmode="lin" valueType="num">
                                      <p:cBhvr>
                                        <p:cTn id="38" dur="500" fill="hold"/>
                                        <p:tgtEl>
                                          <p:spTgt spid="2"/>
                                        </p:tgtEl>
                                        <p:attrNameLst>
                                          <p:attrName>ppt_x</p:attrName>
                                        </p:attrNameLst>
                                      </p:cBhvr>
                                      <p:tavLst>
                                        <p:tav tm="0">
                                          <p:val>
                                            <p:fltVal val="0.5"/>
                                          </p:val>
                                        </p:tav>
                                        <p:tav tm="100000">
                                          <p:val>
                                            <p:strVal val="#ppt_x"/>
                                          </p:val>
                                        </p:tav>
                                      </p:tavLst>
                                    </p:anim>
                                    <p:anim calcmode="lin" valueType="num">
                                      <p:cBhvr>
                                        <p:cTn id="39" dur="500" fill="hold"/>
                                        <p:tgtEl>
                                          <p:spTgt spid="2"/>
                                        </p:tgtEl>
                                        <p:attrNameLst>
                                          <p:attrName>ppt_y</p:attrName>
                                        </p:attrNameLst>
                                      </p:cBhvr>
                                      <p:tavLst>
                                        <p:tav tm="0">
                                          <p:val>
                                            <p:fltVal val="0.5"/>
                                          </p:val>
                                        </p:tav>
                                        <p:tav tm="100000">
                                          <p:val>
                                            <p:strVal val="#ppt_y"/>
                                          </p:val>
                                        </p:tav>
                                      </p:tavLst>
                                    </p:anim>
                                  </p:childTnLst>
                                </p:cTn>
                              </p:par>
                              <p:par>
                                <p:cTn id="40" presetID="53" presetClass="entr" presetSubtype="528" fill="hold" nodeType="withEffect">
                                  <p:stCondLst>
                                    <p:cond delay="260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anim calcmode="lin" valueType="num">
                                      <p:cBhvr>
                                        <p:cTn id="45" dur="500" fill="hold"/>
                                        <p:tgtEl>
                                          <p:spTgt spid="34"/>
                                        </p:tgtEl>
                                        <p:attrNameLst>
                                          <p:attrName>ppt_x</p:attrName>
                                        </p:attrNameLst>
                                      </p:cBhvr>
                                      <p:tavLst>
                                        <p:tav tm="0">
                                          <p:val>
                                            <p:fltVal val="0.5"/>
                                          </p:val>
                                        </p:tav>
                                        <p:tav tm="100000">
                                          <p:val>
                                            <p:strVal val="#ppt_x"/>
                                          </p:val>
                                        </p:tav>
                                      </p:tavLst>
                                    </p:anim>
                                    <p:anim calcmode="lin" valueType="num">
                                      <p:cBhvr>
                                        <p:cTn id="46" dur="500" fill="hold"/>
                                        <p:tgtEl>
                                          <p:spTgt spid="34"/>
                                        </p:tgtEl>
                                        <p:attrNameLst>
                                          <p:attrName>ppt_y</p:attrName>
                                        </p:attrNameLst>
                                      </p:cBhvr>
                                      <p:tavLst>
                                        <p:tav tm="0">
                                          <p:val>
                                            <p:fltVal val="0.5"/>
                                          </p:val>
                                        </p:tav>
                                        <p:tav tm="100000">
                                          <p:val>
                                            <p:strVal val="#ppt_y"/>
                                          </p:val>
                                        </p:tav>
                                      </p:tavLst>
                                    </p:anim>
                                  </p:childTnLst>
                                </p:cTn>
                              </p:par>
                              <p:par>
                                <p:cTn id="47" presetID="53" presetClass="entr" presetSubtype="528" fill="hold" nodeType="withEffect">
                                  <p:stCondLst>
                                    <p:cond delay="260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anim calcmode="lin" valueType="num">
                                      <p:cBhvr>
                                        <p:cTn id="52" dur="500" fill="hold"/>
                                        <p:tgtEl>
                                          <p:spTgt spid="36"/>
                                        </p:tgtEl>
                                        <p:attrNameLst>
                                          <p:attrName>ppt_x</p:attrName>
                                        </p:attrNameLst>
                                      </p:cBhvr>
                                      <p:tavLst>
                                        <p:tav tm="0">
                                          <p:val>
                                            <p:fltVal val="0.5"/>
                                          </p:val>
                                        </p:tav>
                                        <p:tav tm="100000">
                                          <p:val>
                                            <p:strVal val="#ppt_x"/>
                                          </p:val>
                                        </p:tav>
                                      </p:tavLst>
                                    </p:anim>
                                    <p:anim calcmode="lin" valueType="num">
                                      <p:cBhvr>
                                        <p:cTn id="53" dur="500" fill="hold"/>
                                        <p:tgtEl>
                                          <p:spTgt spid="36"/>
                                        </p:tgtEl>
                                        <p:attrNameLst>
                                          <p:attrName>ppt_y</p:attrName>
                                        </p:attrNameLst>
                                      </p:cBhvr>
                                      <p:tavLst>
                                        <p:tav tm="0">
                                          <p:val>
                                            <p:fltVal val="0.5"/>
                                          </p:val>
                                        </p:tav>
                                        <p:tav tm="100000">
                                          <p:val>
                                            <p:strVal val="#ppt_y"/>
                                          </p:val>
                                        </p:tav>
                                      </p:tavLst>
                                    </p:anim>
                                  </p:childTnLst>
                                </p:cTn>
                              </p:par>
                              <p:par>
                                <p:cTn id="54" presetID="53" presetClass="entr" presetSubtype="528" fill="hold" nodeType="withEffect">
                                  <p:stCondLst>
                                    <p:cond delay="2600"/>
                                  </p:stCondLst>
                                  <p:childTnLst>
                                    <p:set>
                                      <p:cBhvr>
                                        <p:cTn id="55" dur="1" fill="hold">
                                          <p:stCondLst>
                                            <p:cond delay="0"/>
                                          </p:stCondLst>
                                        </p:cTn>
                                        <p:tgtEl>
                                          <p:spTgt spid="37"/>
                                        </p:tgtEl>
                                        <p:attrNameLst>
                                          <p:attrName>style.visibility</p:attrName>
                                        </p:attrNameLst>
                                      </p:cBhvr>
                                      <p:to>
                                        <p:strVal val="visible"/>
                                      </p:to>
                                    </p:set>
                                    <p:anim calcmode="lin" valueType="num">
                                      <p:cBhvr>
                                        <p:cTn id="56" dur="500" fill="hold"/>
                                        <p:tgtEl>
                                          <p:spTgt spid="37"/>
                                        </p:tgtEl>
                                        <p:attrNameLst>
                                          <p:attrName>ppt_w</p:attrName>
                                        </p:attrNameLst>
                                      </p:cBhvr>
                                      <p:tavLst>
                                        <p:tav tm="0">
                                          <p:val>
                                            <p:fltVal val="0"/>
                                          </p:val>
                                        </p:tav>
                                        <p:tav tm="100000">
                                          <p:val>
                                            <p:strVal val="#ppt_w"/>
                                          </p:val>
                                        </p:tav>
                                      </p:tavLst>
                                    </p:anim>
                                    <p:anim calcmode="lin" valueType="num">
                                      <p:cBhvr>
                                        <p:cTn id="57" dur="500" fill="hold"/>
                                        <p:tgtEl>
                                          <p:spTgt spid="37"/>
                                        </p:tgtEl>
                                        <p:attrNameLst>
                                          <p:attrName>ppt_h</p:attrName>
                                        </p:attrNameLst>
                                      </p:cBhvr>
                                      <p:tavLst>
                                        <p:tav tm="0">
                                          <p:val>
                                            <p:fltVal val="0"/>
                                          </p:val>
                                        </p:tav>
                                        <p:tav tm="100000">
                                          <p:val>
                                            <p:strVal val="#ppt_h"/>
                                          </p:val>
                                        </p:tav>
                                      </p:tavLst>
                                    </p:anim>
                                    <p:animEffect transition="in" filter="fade">
                                      <p:cBhvr>
                                        <p:cTn id="58" dur="500"/>
                                        <p:tgtEl>
                                          <p:spTgt spid="37"/>
                                        </p:tgtEl>
                                      </p:cBhvr>
                                    </p:animEffect>
                                    <p:anim calcmode="lin" valueType="num">
                                      <p:cBhvr>
                                        <p:cTn id="59" dur="500" fill="hold"/>
                                        <p:tgtEl>
                                          <p:spTgt spid="37"/>
                                        </p:tgtEl>
                                        <p:attrNameLst>
                                          <p:attrName>ppt_x</p:attrName>
                                        </p:attrNameLst>
                                      </p:cBhvr>
                                      <p:tavLst>
                                        <p:tav tm="0">
                                          <p:val>
                                            <p:fltVal val="0.5"/>
                                          </p:val>
                                        </p:tav>
                                        <p:tav tm="100000">
                                          <p:val>
                                            <p:strVal val="#ppt_x"/>
                                          </p:val>
                                        </p:tav>
                                      </p:tavLst>
                                    </p:anim>
                                    <p:anim calcmode="lin" valueType="num">
                                      <p:cBhvr>
                                        <p:cTn id="60" dur="500" fill="hold"/>
                                        <p:tgtEl>
                                          <p:spTgt spid="37"/>
                                        </p:tgtEl>
                                        <p:attrNameLst>
                                          <p:attrName>ppt_y</p:attrName>
                                        </p:attrNameLst>
                                      </p:cBhvr>
                                      <p:tavLst>
                                        <p:tav tm="0">
                                          <p:val>
                                            <p:fltVal val="0.5"/>
                                          </p:val>
                                        </p:tav>
                                        <p:tav tm="100000">
                                          <p:val>
                                            <p:strVal val="#ppt_y"/>
                                          </p:val>
                                        </p:tav>
                                      </p:tavLst>
                                    </p:anim>
                                  </p:childTnLst>
                                </p:cTn>
                              </p:par>
                              <p:par>
                                <p:cTn id="61" presetID="53" presetClass="entr" presetSubtype="528" fill="hold" nodeType="withEffect">
                                  <p:stCondLst>
                                    <p:cond delay="2600"/>
                                  </p:stCondLst>
                                  <p:childTnLst>
                                    <p:set>
                                      <p:cBhvr>
                                        <p:cTn id="62" dur="1" fill="hold">
                                          <p:stCondLst>
                                            <p:cond delay="0"/>
                                          </p:stCondLst>
                                        </p:cTn>
                                        <p:tgtEl>
                                          <p:spTgt spid="35"/>
                                        </p:tgtEl>
                                        <p:attrNameLst>
                                          <p:attrName>style.visibility</p:attrName>
                                        </p:attrNameLst>
                                      </p:cBhvr>
                                      <p:to>
                                        <p:strVal val="visible"/>
                                      </p:to>
                                    </p:set>
                                    <p:anim calcmode="lin" valueType="num">
                                      <p:cBhvr>
                                        <p:cTn id="63" dur="500" fill="hold"/>
                                        <p:tgtEl>
                                          <p:spTgt spid="35"/>
                                        </p:tgtEl>
                                        <p:attrNameLst>
                                          <p:attrName>ppt_w</p:attrName>
                                        </p:attrNameLst>
                                      </p:cBhvr>
                                      <p:tavLst>
                                        <p:tav tm="0">
                                          <p:val>
                                            <p:fltVal val="0"/>
                                          </p:val>
                                        </p:tav>
                                        <p:tav tm="100000">
                                          <p:val>
                                            <p:strVal val="#ppt_w"/>
                                          </p:val>
                                        </p:tav>
                                      </p:tavLst>
                                    </p:anim>
                                    <p:anim calcmode="lin" valueType="num">
                                      <p:cBhvr>
                                        <p:cTn id="64" dur="500" fill="hold"/>
                                        <p:tgtEl>
                                          <p:spTgt spid="35"/>
                                        </p:tgtEl>
                                        <p:attrNameLst>
                                          <p:attrName>ppt_h</p:attrName>
                                        </p:attrNameLst>
                                      </p:cBhvr>
                                      <p:tavLst>
                                        <p:tav tm="0">
                                          <p:val>
                                            <p:fltVal val="0"/>
                                          </p:val>
                                        </p:tav>
                                        <p:tav tm="100000">
                                          <p:val>
                                            <p:strVal val="#ppt_h"/>
                                          </p:val>
                                        </p:tav>
                                      </p:tavLst>
                                    </p:anim>
                                    <p:animEffect transition="in" filter="fade">
                                      <p:cBhvr>
                                        <p:cTn id="65" dur="500"/>
                                        <p:tgtEl>
                                          <p:spTgt spid="35"/>
                                        </p:tgtEl>
                                      </p:cBhvr>
                                    </p:animEffect>
                                    <p:anim calcmode="lin" valueType="num">
                                      <p:cBhvr>
                                        <p:cTn id="66" dur="500" fill="hold"/>
                                        <p:tgtEl>
                                          <p:spTgt spid="35"/>
                                        </p:tgtEl>
                                        <p:attrNameLst>
                                          <p:attrName>ppt_x</p:attrName>
                                        </p:attrNameLst>
                                      </p:cBhvr>
                                      <p:tavLst>
                                        <p:tav tm="0">
                                          <p:val>
                                            <p:fltVal val="0.5"/>
                                          </p:val>
                                        </p:tav>
                                        <p:tav tm="100000">
                                          <p:val>
                                            <p:strVal val="#ppt_x"/>
                                          </p:val>
                                        </p:tav>
                                      </p:tavLst>
                                    </p:anim>
                                    <p:anim calcmode="lin" valueType="num">
                                      <p:cBhvr>
                                        <p:cTn id="67" dur="500" fill="hold"/>
                                        <p:tgtEl>
                                          <p:spTgt spid="35"/>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Tema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1" id="{7D524A1B-BA6E-4D21-A7C6-ABE802A267E0}" vid="{9EE8750A-A538-4EBF-A58C-10D6E925B98C}"/>
    </a:ext>
  </a:extLst>
</a:theme>
</file>

<file path=ppt/theme/theme2.xml><?xml version="1.0" encoding="utf-8"?>
<a:theme xmlns:a="http://schemas.openxmlformats.org/drawingml/2006/main" name="Tema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2" id="{0CB94009-D03C-49B1-829B-AF7B53955425}" vid="{A3D8BD5C-DC18-4094-914D-E8C235E16374}"/>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07CB55DDAC04B44A9A6157011E35436" ma:contentTypeVersion="14" ma:contentTypeDescription="Create a new document." ma:contentTypeScope="" ma:versionID="f01caa71238e7210a9bbabac465ebe6a">
  <xsd:schema xmlns:xsd="http://www.w3.org/2001/XMLSchema" xmlns:xs="http://www.w3.org/2001/XMLSchema" xmlns:p="http://schemas.microsoft.com/office/2006/metadata/properties" xmlns:ns3="17ee5e9d-7dd0-4138-b626-d18a217dfc0e" xmlns:ns4="9dba7bc1-70f0-4d15-88e4-eb673480444d" targetNamespace="http://schemas.microsoft.com/office/2006/metadata/properties" ma:root="true" ma:fieldsID="95d4f7e10d613197d8a0f658fd523669" ns3:_="" ns4:_="">
    <xsd:import namespace="17ee5e9d-7dd0-4138-b626-d18a217dfc0e"/>
    <xsd:import namespace="9dba7bc1-70f0-4d15-88e4-eb673480444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ee5e9d-7dd0-4138-b626-d18a217dfc0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dba7bc1-70f0-4d15-88e4-eb673480444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588C345-1D08-4906-B354-AB414DE28009}">
  <ds:schemaRefs>
    <ds:schemaRef ds:uri="17ee5e9d-7dd0-4138-b626-d18a217dfc0e"/>
    <ds:schemaRef ds:uri="http://purl.org/dc/elements/1.1/"/>
    <ds:schemaRef ds:uri="http://purl.org/dc/dcmitype/"/>
    <ds:schemaRef ds:uri="http://schemas.microsoft.com/office/2006/metadata/properties"/>
    <ds:schemaRef ds:uri="http://schemas.microsoft.com/office/infopath/2007/PartnerControls"/>
    <ds:schemaRef ds:uri="http://purl.org/dc/terms/"/>
    <ds:schemaRef ds:uri="http://www.w3.org/XML/1998/namespace"/>
    <ds:schemaRef ds:uri="http://schemas.microsoft.com/office/2006/documentManagement/types"/>
    <ds:schemaRef ds:uri="http://schemas.openxmlformats.org/package/2006/metadata/core-properties"/>
    <ds:schemaRef ds:uri="9dba7bc1-70f0-4d15-88e4-eb673480444d"/>
  </ds:schemaRefs>
</ds:datastoreItem>
</file>

<file path=customXml/itemProps2.xml><?xml version="1.0" encoding="utf-8"?>
<ds:datastoreItem xmlns:ds="http://schemas.openxmlformats.org/officeDocument/2006/customXml" ds:itemID="{781B6C51-4263-416B-8D3E-9A52B7F2F3C2}">
  <ds:schemaRefs>
    <ds:schemaRef ds:uri="http://schemas.microsoft.com/sharepoint/v3/contenttype/forms"/>
  </ds:schemaRefs>
</ds:datastoreItem>
</file>

<file path=customXml/itemProps3.xml><?xml version="1.0" encoding="utf-8"?>
<ds:datastoreItem xmlns:ds="http://schemas.openxmlformats.org/officeDocument/2006/customXml" ds:itemID="{7CA6A189-3DB6-4A86-876B-E4A305F02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ee5e9d-7dd0-4138-b626-d18a217dfc0e"/>
    <ds:schemaRef ds:uri="9dba7bc1-70f0-4d15-88e4-eb67348044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1897</TotalTime>
  <Words>547</Words>
  <Application>Microsoft Office PowerPoint</Application>
  <PresentationFormat>Widescreen</PresentationFormat>
  <Paragraphs>81</Paragraphs>
  <Slides>36</Slides>
  <Notes>6</Notes>
  <HiddenSlides>2</HiddenSlides>
  <MMClips>1</MMClips>
  <ScaleCrop>false</ScaleCrop>
  <HeadingPairs>
    <vt:vector size="6" baseType="variant">
      <vt:variant>
        <vt:lpstr>Fontes usadas</vt:lpstr>
      </vt:variant>
      <vt:variant>
        <vt:i4>4</vt:i4>
      </vt:variant>
      <vt:variant>
        <vt:lpstr>Tema</vt:lpstr>
      </vt:variant>
      <vt:variant>
        <vt:i4>2</vt:i4>
      </vt:variant>
      <vt:variant>
        <vt:lpstr>Títulos de slides</vt:lpstr>
      </vt:variant>
      <vt:variant>
        <vt:i4>36</vt:i4>
      </vt:variant>
    </vt:vector>
  </HeadingPairs>
  <TitlesOfParts>
    <vt:vector size="42" baseType="lpstr">
      <vt:lpstr>Arial</vt:lpstr>
      <vt:lpstr>Calibri</vt:lpstr>
      <vt:lpstr>Inter</vt:lpstr>
      <vt:lpstr>Nunito</vt:lpstr>
      <vt:lpstr>Tema1</vt:lpstr>
      <vt:lpstr>Tema2</vt:lpstr>
      <vt:lpstr>Anitrends</vt:lpstr>
      <vt:lpstr>O que são  Animes?</vt:lpstr>
      <vt:lpstr>Apresentação do PowerPoint</vt:lpstr>
      <vt:lpstr>O que são  Animes?</vt:lpstr>
      <vt:lpstr>O que são  Animes?</vt:lpstr>
      <vt:lpstr>Mercado de  animes</vt:lpstr>
      <vt:lpstr>Onde estão os Animes?</vt:lpstr>
      <vt:lpstr>Apresentação do PowerPoint</vt:lpstr>
      <vt:lpstr>Apresentação do PowerPoint</vt:lpstr>
      <vt:lpstr>Apresentação do PowerPoint</vt:lpstr>
      <vt:lpstr>Apresentação do PowerPoint</vt:lpstr>
      <vt:lpstr>Como identificar tendências</vt:lpstr>
      <vt:lpstr>Anitrends</vt:lpstr>
      <vt:lpstr>O que é o Anitrends?</vt:lpstr>
      <vt:lpstr>Por que o Jikan?</vt:lpstr>
      <vt:lpstr>Escolha do Django</vt:lpstr>
      <vt:lpstr>Escolha do Django</vt:lpstr>
      <vt:lpstr>Apresentação do PowerPoint</vt:lpstr>
      <vt:lpstr>Construção dos gráficos</vt:lpstr>
      <vt:lpstr>Gráficos</vt:lpstr>
      <vt:lpstr>Nuvem de palavras</vt:lpstr>
      <vt:lpstr>Nuvem de palavras</vt:lpstr>
      <vt:lpstr>Para quem é o Anitrends?</vt:lpstr>
      <vt:lpstr>Quem é o Usuário do Anitrends?</vt:lpstr>
      <vt:lpstr>Objetivo da  interface</vt:lpstr>
      <vt:lpstr>Styleguide</vt:lpstr>
      <vt:lpstr>Cores</vt:lpstr>
      <vt:lpstr>Tipografia</vt:lpstr>
      <vt:lpstr>Ícones</vt:lpstr>
      <vt:lpstr>Botões</vt:lpstr>
      <vt:lpstr>Prototipagem</vt:lpstr>
      <vt:lpstr>Apresentação do PowerPoint</vt:lpstr>
      <vt:lpstr>Desafios do Projeto</vt:lpstr>
      <vt:lpstr>Desafios do Projeto</vt:lpstr>
      <vt:lpstr>Desafios do Projeto</vt:lpstr>
      <vt:lpstr>Os próximos passo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Anitrends</dc:title>
  <dc:creator>WENDELL GUARIENTO</dc:creator>
  <cp:lastModifiedBy>WENDELL GUARIENTO</cp:lastModifiedBy>
  <cp:revision>16</cp:revision>
  <dcterms:created xsi:type="dcterms:W3CDTF">2022-06-17T21:21:48Z</dcterms:created>
  <dcterms:modified xsi:type="dcterms:W3CDTF">2022-06-25T12:19:30Z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0x010100207CB55DDAC04B44A9A6157011E35436</vt:lpwstr>
  </property>
</Properties>
</file>

<file path=docProps/thumbnail.jpeg>
</file>